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4v"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371" r:id="rId2"/>
    <p:sldId id="455" r:id="rId3"/>
    <p:sldId id="457" r:id="rId4"/>
    <p:sldId id="429" r:id="rId5"/>
    <p:sldId id="458" r:id="rId6"/>
    <p:sldId id="438" r:id="rId7"/>
    <p:sldId id="456" r:id="rId8"/>
    <p:sldId id="440" r:id="rId9"/>
    <p:sldId id="459" r:id="rId10"/>
    <p:sldId id="441" r:id="rId11"/>
    <p:sldId id="442" r:id="rId12"/>
    <p:sldId id="444" r:id="rId13"/>
    <p:sldId id="443" r:id="rId14"/>
    <p:sldId id="460" r:id="rId15"/>
    <p:sldId id="437" r:id="rId16"/>
    <p:sldId id="453" r:id="rId17"/>
    <p:sldId id="495" r:id="rId18"/>
    <p:sldId id="461" r:id="rId19"/>
    <p:sldId id="454" r:id="rId20"/>
    <p:sldId id="496" r:id="rId21"/>
    <p:sldId id="397"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p15:clr>
            <a:srgbClr val="A4A3A4"/>
          </p15:clr>
        </p15:guide>
        <p15:guide id="2" pos="27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hen" initials="DC" lastIdx="0"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4098"/>
    <a:srgbClr val="EEF4FE"/>
    <a:srgbClr val="003D91"/>
    <a:srgbClr val="EAEFF5"/>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2" autoAdjust="0"/>
    <p:restoredTop sz="95652" autoAdjust="0"/>
  </p:normalViewPr>
  <p:slideViewPr>
    <p:cSldViewPr snapToGrid="0">
      <p:cViewPr varScale="1">
        <p:scale>
          <a:sx n="96" d="100"/>
          <a:sy n="96" d="100"/>
        </p:scale>
        <p:origin x="1192" y="56"/>
      </p:cViewPr>
      <p:guideLst>
        <p:guide orient="horz" pos="2122"/>
        <p:guide pos="27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402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2024/3/30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2024/3/30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992520" y="3271320"/>
            <a:ext cx="7939440" cy="2674800"/>
          </a:xfrm>
          <a:prstGeom prst="rect">
            <a:avLst/>
          </a:prstGeom>
        </p:spPr>
        <p:txBody>
          <a:bodyPr lIns="79560" tIns="39960" rIns="79560" bIns="39960"/>
          <a:lstStyle/>
          <a:p>
            <a:endParaRPr/>
          </a:p>
        </p:txBody>
      </p:sp>
      <p:sp>
        <p:nvSpPr>
          <p:cNvPr id="149" name="CustomShape 2"/>
          <p:cNvSpPr/>
          <p:nvPr/>
        </p:nvSpPr>
        <p:spPr>
          <a:xfrm>
            <a:off x="5622480" y="6456240"/>
            <a:ext cx="4299840" cy="339480"/>
          </a:xfrm>
          <a:prstGeom prst="rect">
            <a:avLst/>
          </a:pr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6052" y="6201295"/>
            <a:ext cx="1978323" cy="523705"/>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hasCustomPrompt="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descr="ARL_LOGO - 副本.png"/>
          <p:cNvPicPr>
            <a:picLocks noChangeAspect="1"/>
          </p:cNvPicPr>
          <p:nvPr userDrawn="1"/>
        </p:nvPicPr>
        <p:blipFill>
          <a:blip r:embed="rId4" cstate="print"/>
          <a:stretch>
            <a:fillRect/>
          </a:stretch>
        </p:blipFill>
        <p:spPr>
          <a:xfrm>
            <a:off x="120400" y="6304519"/>
            <a:ext cx="1623426" cy="437476"/>
          </a:xfrm>
          <a:prstGeom prst="rect">
            <a:avLst/>
          </a:prstGeom>
        </p:spPr>
      </p:pic>
    </p:spTree>
  </p:cSld>
  <p:clrMapOvr>
    <a:masterClrMapping/>
  </p:clrMapOvr>
  <p:transition spd="med">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t>‹#›</a:t>
            </a:fld>
            <a:endParaRPr lang="en-US" altLang="zh-CN"/>
          </a:p>
        </p:txBody>
      </p:sp>
      <p:pic>
        <p:nvPicPr>
          <p:cNvPr id="8" name="图片 7"/>
          <p:cNvPicPr>
            <a:picLocks noChangeAspect="1"/>
          </p:cNvPicPr>
          <p:nvPr userDrawn="1"/>
        </p:nvPicPr>
        <p:blipFill>
          <a:blip r:embed="rId2" cstate="print"/>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hasCustomPrompt="1"/>
          </p:nvPr>
        </p:nvSpPr>
        <p:spPr>
          <a:xfrm>
            <a:off x="262394" y="929375"/>
            <a:ext cx="4032000" cy="5692142"/>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929375"/>
            <a:ext cx="4032250" cy="567637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1873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cSld>
  <p:clrMapOvr>
    <a:masterClrMapping/>
  </p:clrMapOvr>
  <p:transition spd="med">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sp>
        <p:nvSpPr>
          <p:cNvPr id="6" name="文本框 5"/>
          <p:cNvSpPr txBox="1"/>
          <p:nvPr/>
        </p:nvSpPr>
        <p:spPr>
          <a:xfrm>
            <a:off x="8250026" y="328966"/>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929375"/>
            <a:ext cx="4032000" cy="5660612"/>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929374"/>
            <a:ext cx="4032250" cy="5644847"/>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1873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spTree>
  </p:cSld>
  <p:clrMapOvr>
    <a:masterClrMapping/>
  </p:clrMapOvr>
  <p:transition spd="med">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cstate="print"/>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cstate="print"/>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8" t="172" r="40" b="-12"/>
          <a:stretch>
            <a:fillRect/>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ARL_LOGO - 副本.png"/>
          <p:cNvPicPr>
            <a:picLocks noChangeAspect="1"/>
          </p:cNvPicPr>
          <p:nvPr userDrawn="1"/>
        </p:nvPicPr>
        <p:blipFill>
          <a:blip r:embed="rId3" cstate="print"/>
          <a:stretch>
            <a:fillRect/>
          </a:stretch>
        </p:blipFill>
        <p:spPr>
          <a:xfrm>
            <a:off x="101598" y="6224471"/>
            <a:ext cx="1973944" cy="531931"/>
          </a:xfrm>
          <a:prstGeom prst="rect">
            <a:avLst/>
          </a:prstGeom>
        </p:spPr>
      </p:pic>
      <p:sp>
        <p:nvSpPr>
          <p:cNvPr id="13" name="Text Box 6"/>
          <p:cNvSpPr txBox="1">
            <a:spLocks noChangeArrowheads="1"/>
          </p:cNvSpPr>
          <p:nvPr userDrawn="1"/>
        </p:nvSpPr>
        <p:spPr bwMode="auto">
          <a:xfrm>
            <a:off x="6734629" y="6425749"/>
            <a:ext cx="2286907" cy="313932"/>
          </a:xfrm>
          <a:prstGeom prst="rect">
            <a:avLst/>
          </a:prstGeom>
          <a:noFill/>
          <a:ln w="9525">
            <a:noFill/>
            <a:miter lim="800000"/>
          </a:ln>
          <a:effectLst/>
        </p:spPr>
        <p:txBody>
          <a:bodyPr wrap="square">
            <a:spAutoFit/>
          </a:bodyPr>
          <a:lstStyle/>
          <a:p>
            <a:pPr algn="r">
              <a:lnSpc>
                <a:spcPct val="90000"/>
              </a:lnSpc>
              <a:spcBef>
                <a:spcPct val="0"/>
              </a:spcBef>
              <a:buFontTx/>
              <a:buNone/>
              <a:defRPr/>
            </a:pPr>
            <a:r>
              <a:rPr lang="en-US" altLang="zh-CN" sz="1600" b="1" i="0" dirty="0">
                <a:solidFill>
                  <a:schemeClr val="bg1"/>
                </a:solidFill>
                <a:latin typeface="Tahoma" panose="020B0604030504040204" pitchFamily="34" charset="0"/>
                <a:ea typeface="宋体" panose="02010600030101010101" pitchFamily="2" charset="-122"/>
              </a:rPr>
              <a:t>robotics.sjtu.edu.cn</a:t>
            </a:r>
          </a:p>
        </p:txBody>
      </p:sp>
    </p:spTree>
  </p:cSld>
  <p:clrMapOvr>
    <a:masterClrMapping/>
  </p:clrMapOvr>
  <p:transition spd="med">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865846"/>
            <a:ext cx="8372163" cy="580296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154445"/>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913143"/>
            <a:ext cx="8372163" cy="5724139"/>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203066"/>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hasCustomPrompt="1"/>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cSld>
  <p:clrMapOvr>
    <a:masterClrMapping/>
  </p:clrMapOvr>
  <p:transition spd="med">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cstate="print"/>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14" name="图片 13" descr="ARL_LOGO - 副本.png"/>
          <p:cNvPicPr>
            <a:picLocks noChangeAspect="1"/>
          </p:cNvPicPr>
          <p:nvPr userDrawn="1"/>
        </p:nvPicPr>
        <p:blipFill>
          <a:blip r:embed="rId4" cstate="print"/>
          <a:stretch>
            <a:fillRect/>
          </a:stretch>
        </p:blipFill>
        <p:spPr>
          <a:xfrm>
            <a:off x="120400" y="6304519"/>
            <a:ext cx="1623426" cy="437476"/>
          </a:xfrm>
          <a:prstGeom prst="rect">
            <a:avLst/>
          </a:prstGeom>
        </p:spPr>
      </p:pic>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16052" y="6201295"/>
            <a:ext cx="1978323" cy="523705"/>
          </a:xfrm>
          <a:prstGeom prst="rect">
            <a:avLst/>
          </a:prstGeom>
        </p:spPr>
      </p:pic>
    </p:spTree>
  </p:cSld>
  <p:clrMapOvr>
    <a:masterClrMapping/>
  </p:clrMapOvr>
  <p:transition spd="med">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203066"/>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cSld>
  <p:clrMapOvr>
    <a:masterClrMapping/>
  </p:clrMapOvr>
  <p:transition spd="med">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203066"/>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t>‹#›</a:t>
            </a:fld>
            <a:endParaRPr lang="zh-CN" altLang="en-US" dirty="0"/>
          </a:p>
        </p:txBody>
      </p:sp>
    </p:spTree>
  </p:cSld>
  <p:clrMapOvr>
    <a:masterClrMapping/>
  </p:clrMapOvr>
  <p:transition spd="med">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cstate="print"/>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文本占位符 5"/>
          <p:cNvSpPr>
            <a:spLocks noGrp="1"/>
          </p:cNvSpPr>
          <p:nvPr>
            <p:ph type="body" idx="1"/>
          </p:nvPr>
        </p:nvSpPr>
        <p:spPr>
          <a:xfrm>
            <a:off x="413468" y="916584"/>
            <a:ext cx="8340421" cy="573646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pic>
        <p:nvPicPr>
          <p:cNvPr id="14" name="图片 13"/>
          <p:cNvPicPr>
            <a:picLocks noChangeAspect="1"/>
          </p:cNvPicPr>
          <p:nvPr/>
        </p:nvPicPr>
        <p:blipFill>
          <a:blip r:embed="rId19" cstate="print"/>
          <a:stretch>
            <a:fillRect/>
          </a:stretch>
        </p:blipFill>
        <p:spPr>
          <a:xfrm>
            <a:off x="0" y="474914"/>
            <a:ext cx="9144000" cy="332713"/>
          </a:xfrm>
          <a:prstGeom prst="rect">
            <a:avLst/>
          </a:prstGeom>
        </p:spPr>
      </p:pic>
      <p:sp>
        <p:nvSpPr>
          <p:cNvPr id="4" name="标题占位符 3"/>
          <p:cNvSpPr>
            <a:spLocks noGrp="1"/>
          </p:cNvSpPr>
          <p:nvPr>
            <p:ph type="title"/>
          </p:nvPr>
        </p:nvSpPr>
        <p:spPr>
          <a:xfrm>
            <a:off x="413468" y="106252"/>
            <a:ext cx="8410492"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pic>
        <p:nvPicPr>
          <p:cNvPr id="17" name="图片 16"/>
          <p:cNvPicPr>
            <a:picLocks noChangeAspect="1"/>
          </p:cNvPicPr>
          <p:nvPr userDrawn="1"/>
        </p:nvPicPr>
        <p:blipFill>
          <a:blip r:embed="rId19" cstate="print"/>
          <a:stretch>
            <a:fillRect/>
          </a:stretch>
        </p:blipFill>
        <p:spPr>
          <a:xfrm>
            <a:off x="0" y="474914"/>
            <a:ext cx="9144000" cy="332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push/>
  </p:transition>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270735" y="4361461"/>
            <a:ext cx="8602530" cy="1114192"/>
          </a:xfrm>
        </p:spPr>
        <p:txBody>
          <a:bodyPr/>
          <a:lstStyle/>
          <a:p>
            <a:r>
              <a:rPr lang="zh-CN" altLang="en-US" sz="3200" b="0" dirty="0">
                <a:latin typeface="华文新魏" panose="02010800040101010101" pitchFamily="2" charset="-122"/>
                <a:ea typeface="华文新魏" panose="02010800040101010101" pitchFamily="2" charset="-122"/>
                <a:cs typeface="Times New Roman" panose="02020603050405020304" pitchFamily="18" charset="0"/>
              </a:rPr>
              <a:t>移动机器人仿真</a:t>
            </a:r>
          </a:p>
        </p:txBody>
      </p:sp>
    </p:spTree>
  </p:cSld>
  <p:clrMapOvr>
    <a:masterClrMapping/>
  </p:clrMapOvr>
  <mc:AlternateContent xmlns:mc="http://schemas.openxmlformats.org/markup-compatibility/2006" xmlns:p14="http://schemas.microsoft.com/office/powerpoint/2010/main">
    <mc:Choice Requires="p14">
      <p:transition p14:dur="10" advTm="55710"/>
    </mc:Choice>
    <mc:Fallback xmlns="">
      <p:transition advTm="557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190" y="137027"/>
            <a:ext cx="8372163" cy="574183"/>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三、</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简明技术指南（</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sym typeface="+mn-ea"/>
              </a:rPr>
              <a:t>move_base</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dirty="0"/>
          </a:p>
        </p:txBody>
      </p:sp>
      <p:sp>
        <p:nvSpPr>
          <p:cNvPr id="5" name="文本框 4"/>
          <p:cNvSpPr txBox="1"/>
          <p:nvPr/>
        </p:nvSpPr>
        <p:spPr>
          <a:xfrm>
            <a:off x="497840" y="5121275"/>
            <a:ext cx="8051800" cy="1153160"/>
          </a:xfrm>
          <a:prstGeom prst="rect">
            <a:avLst/>
          </a:prstGeom>
          <a:noFill/>
        </p:spPr>
        <p:txBody>
          <a:bodyPr wrap="square" rtlCol="0" anchor="t">
            <a:spAutoFit/>
          </a:bodyPr>
          <a:lstStyle/>
          <a:p>
            <a:pPr fontAlgn="auto">
              <a:spcAft>
                <a:spcPts val="300"/>
              </a:spcAft>
            </a:pPr>
            <a:r>
              <a:rPr lang="zh-CN" altLang="en-US" sz="1600">
                <a:latin typeface="Times New Roman" panose="02020603050405020304" pitchFamily="18" charset="0"/>
                <a:ea typeface="宋体" panose="02010600030101010101" pitchFamily="2" charset="-122"/>
                <a:cs typeface="Times New Roman" panose="02020603050405020304" pitchFamily="18" charset="0"/>
              </a:rPr>
              <a:t>在总体框架图中可以看到，move_base提供了ROS导航的配置、运行、交互接口，它主要包括两个部分：</a:t>
            </a:r>
          </a:p>
          <a:p>
            <a:pPr fontAlgn="auto">
              <a:spcAft>
                <a:spcPts val="300"/>
              </a:spcAft>
            </a:pPr>
            <a:r>
              <a:rPr lang="zh-CN" altLang="en-US" sz="1600">
                <a:latin typeface="Times New Roman" panose="02020603050405020304" pitchFamily="18" charset="0"/>
                <a:ea typeface="宋体" panose="02010600030101010101" pitchFamily="2" charset="-122"/>
                <a:cs typeface="Times New Roman" panose="02020603050405020304" pitchFamily="18" charset="0"/>
              </a:rPr>
              <a:t>（1） 全局路径规划（global planner）：根据给定的目标位置进行总体路径的规划。</a:t>
            </a:r>
          </a:p>
          <a:p>
            <a:pPr fontAlgn="auto">
              <a:spcAft>
                <a:spcPts val="300"/>
              </a:spcAft>
            </a:pPr>
            <a:r>
              <a:rPr lang="zh-CN" altLang="en-US" sz="1600">
                <a:latin typeface="Times New Roman" panose="02020603050405020304" pitchFamily="18" charset="0"/>
                <a:ea typeface="宋体" panose="02010600030101010101" pitchFamily="2" charset="-122"/>
                <a:cs typeface="Times New Roman" panose="02020603050405020304" pitchFamily="18" charset="0"/>
              </a:rPr>
              <a:t>（2） 本地实时规划（local planner）：根据附近的障碍物进行躲避路线规划。</a:t>
            </a:r>
          </a:p>
        </p:txBody>
      </p:sp>
      <p:pic>
        <p:nvPicPr>
          <p:cNvPr id="7" name="图片 6" descr="Screenshot_2021-01-21 ROS探索总结（十三）—— 导航与定位框架"/>
          <p:cNvPicPr>
            <a:picLocks noChangeAspect="1"/>
          </p:cNvPicPr>
          <p:nvPr>
            <p:custDataLst>
              <p:tags r:id="rId1"/>
            </p:custDataLst>
          </p:nvPr>
        </p:nvPicPr>
        <p:blipFill>
          <a:blip r:embed="rId4"/>
          <a:stretch>
            <a:fillRect/>
          </a:stretch>
        </p:blipFill>
        <p:spPr>
          <a:xfrm>
            <a:off x="497840" y="1266825"/>
            <a:ext cx="8148320" cy="3413760"/>
          </a:xfrm>
          <a:prstGeom prst="rect">
            <a:avLst/>
          </a:prstGeom>
        </p:spPr>
      </p:pic>
      <p:sp>
        <p:nvSpPr>
          <p:cNvPr id="10" name="矩形 9"/>
          <p:cNvSpPr/>
          <p:nvPr/>
        </p:nvSpPr>
        <p:spPr>
          <a:xfrm>
            <a:off x="2665730" y="1457325"/>
            <a:ext cx="3498850" cy="2592070"/>
          </a:xfrm>
          <a:prstGeom prst="rect">
            <a:avLst/>
          </a:prstGeom>
          <a:noFill/>
          <a:ln w="28575">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9105" y="1162685"/>
            <a:ext cx="5671820" cy="5410835"/>
          </a:xfrm>
          <a:prstGeom prst="rect">
            <a:avLst/>
          </a:prstGeom>
          <a:noFill/>
        </p:spPr>
        <p:txBody>
          <a:bodyPr wrap="square" rtlCol="0" anchor="t">
            <a:spAutoFit/>
          </a:bodyPr>
          <a:lstStyle/>
          <a:p>
            <a:pPr indent="0" fontAlgn="auto">
              <a:spcAft>
                <a:spcPts val="500"/>
              </a:spcAft>
            </a:pPr>
            <a:r>
              <a:rPr lang="zh-CN" altLang="en-US" sz="1600" b="1" dirty="0">
                <a:latin typeface="Times New Roman" panose="02020603050405020304" pitchFamily="18" charset="0"/>
                <a:ea typeface="新宋体" panose="02010609030101010101" charset="-122"/>
                <a:cs typeface="Times New Roman" panose="02020603050405020304" pitchFamily="18" charset="0"/>
              </a:rPr>
              <a:t>一、数据结构</a:t>
            </a:r>
          </a:p>
          <a:p>
            <a:pPr indent="226695" fontAlgn="auto">
              <a:spcAft>
                <a:spcPts val="500"/>
              </a:spcAft>
            </a:pPr>
            <a:r>
              <a:rPr lang="zh-CN" altLang="en-US" sz="1600" dirty="0">
                <a:latin typeface="Times New Roman" panose="02020603050405020304" pitchFamily="18" charset="0"/>
                <a:ea typeface="新宋体" panose="02010609030101010101" charset="-122"/>
                <a:cs typeface="Times New Roman" panose="02020603050405020304" pitchFamily="18" charset="0"/>
              </a:rPr>
              <a:t>ROS中定义了MoveBaseActionGoal数据结构来存储导航的目标位置数据，其中最重要的就是位置坐标（position）和方向（orientation）。</a:t>
            </a:r>
          </a:p>
          <a:p>
            <a:pPr indent="0" fontAlgn="auto">
              <a:spcAft>
                <a:spcPts val="500"/>
              </a:spcAft>
            </a:pPr>
            <a:r>
              <a:rPr lang="zh-CN" altLang="en-US" sz="1600" b="1" dirty="0">
                <a:latin typeface="Times New Roman" panose="02020603050405020304" pitchFamily="18" charset="0"/>
                <a:ea typeface="新宋体" panose="02010609030101010101" charset="-122"/>
                <a:cs typeface="Times New Roman" panose="02020603050405020304" pitchFamily="18" charset="0"/>
              </a:rPr>
              <a:t>二、配置文件</a:t>
            </a:r>
          </a:p>
          <a:p>
            <a:pPr indent="226695" algn="l" fontAlgn="auto">
              <a:spcAft>
                <a:spcPts val="500"/>
              </a:spcAft>
              <a:buClrTx/>
              <a:buSzTx/>
              <a:buFontTx/>
            </a:pPr>
            <a:r>
              <a:rPr lang="zh-CN" altLang="en-US" sz="1600" dirty="0">
                <a:latin typeface="Times New Roman" panose="02020603050405020304" pitchFamily="18" charset="0"/>
                <a:ea typeface="新宋体" panose="02010609030101010101" charset="-122"/>
                <a:cs typeface="Times New Roman" panose="02020603050405020304" pitchFamily="18" charset="0"/>
              </a:rPr>
              <a:t> move_base使用前需要配置一些参数：运行成本、机器人半径、到达目标位置的距离，机器人移动的速度，这些参数都在以下几个配置文件中：</a:t>
            </a:r>
          </a:p>
          <a:p>
            <a:pPr indent="226695" algn="l" fontAlgn="auto">
              <a:spcAft>
                <a:spcPts val="500"/>
              </a:spcAft>
              <a:buClrTx/>
              <a:buSzTx/>
              <a:buFontTx/>
            </a:pPr>
            <a:r>
              <a:rPr lang="zh-CN" altLang="en-US" sz="1600" dirty="0">
                <a:latin typeface="Times New Roman" panose="02020603050405020304" pitchFamily="18" charset="0"/>
                <a:ea typeface="新宋体" panose="02010609030101010101" charset="-122"/>
                <a:cs typeface="Times New Roman" panose="02020603050405020304" pitchFamily="18" charset="0"/>
              </a:rPr>
              <a:t>base_local_planner_params.yaml</a:t>
            </a:r>
          </a:p>
          <a:p>
            <a:pPr indent="226695" algn="l" fontAlgn="auto">
              <a:spcAft>
                <a:spcPts val="500"/>
              </a:spcAft>
              <a:buClrTx/>
              <a:buSzTx/>
              <a:buFontTx/>
            </a:pPr>
            <a:r>
              <a:rPr lang="zh-CN" altLang="en-US" sz="1600" dirty="0">
                <a:latin typeface="Times New Roman" panose="02020603050405020304" pitchFamily="18" charset="0"/>
                <a:ea typeface="新宋体" panose="02010609030101010101" charset="-122"/>
                <a:cs typeface="Times New Roman" panose="02020603050405020304" pitchFamily="18" charset="0"/>
              </a:rPr>
              <a:t>costmap_common_params.yaml</a:t>
            </a:r>
          </a:p>
          <a:p>
            <a:pPr indent="226695" algn="l" fontAlgn="auto">
              <a:spcAft>
                <a:spcPts val="500"/>
              </a:spcAft>
              <a:buClrTx/>
              <a:buSzTx/>
              <a:buFontTx/>
            </a:pPr>
            <a:r>
              <a:rPr lang="zh-CN" altLang="en-US" sz="1600" dirty="0">
                <a:latin typeface="Times New Roman" panose="02020603050405020304" pitchFamily="18" charset="0"/>
                <a:ea typeface="新宋体" panose="02010609030101010101" charset="-122"/>
                <a:cs typeface="Times New Roman" panose="02020603050405020304" pitchFamily="18" charset="0"/>
              </a:rPr>
              <a:t>global_costmap_params.yaml</a:t>
            </a:r>
          </a:p>
          <a:p>
            <a:pPr indent="226695" algn="l" fontAlgn="auto">
              <a:spcAft>
                <a:spcPts val="500"/>
              </a:spcAft>
              <a:buClrTx/>
              <a:buSzTx/>
              <a:buFontTx/>
            </a:pPr>
            <a:r>
              <a:rPr lang="zh-CN" altLang="en-US" sz="1600" dirty="0">
                <a:latin typeface="Times New Roman" panose="02020603050405020304" pitchFamily="18" charset="0"/>
                <a:ea typeface="新宋体" panose="02010609030101010101" charset="-122"/>
                <a:cs typeface="Times New Roman" panose="02020603050405020304" pitchFamily="18" charset="0"/>
              </a:rPr>
              <a:t>local_costmap_params.yaml</a:t>
            </a:r>
          </a:p>
          <a:p>
            <a:pPr indent="0" fontAlgn="auto">
              <a:spcAft>
                <a:spcPts val="500"/>
              </a:spcAft>
            </a:pPr>
            <a:r>
              <a:rPr lang="zh-CN" altLang="en-US" sz="1600" b="1" dirty="0">
                <a:latin typeface="Times New Roman" panose="02020603050405020304" pitchFamily="18" charset="0"/>
                <a:ea typeface="新宋体" panose="02010609030101010101" charset="-122"/>
                <a:cs typeface="Times New Roman" panose="02020603050405020304" pitchFamily="18" charset="0"/>
              </a:rPr>
              <a:t>三、全局路径规划（global planner）</a:t>
            </a:r>
          </a:p>
          <a:p>
            <a:pPr indent="226695" fontAlgn="auto">
              <a:spcAft>
                <a:spcPts val="500"/>
              </a:spcAft>
            </a:pPr>
            <a:r>
              <a:rPr lang="zh-CN" altLang="en-US" sz="1600" dirty="0">
                <a:latin typeface="Times New Roman" panose="02020603050405020304" pitchFamily="18" charset="0"/>
                <a:ea typeface="新宋体" panose="02010609030101010101" charset="-122"/>
                <a:cs typeface="Times New Roman" panose="02020603050405020304" pitchFamily="18" charset="0"/>
              </a:rPr>
              <a:t>在ROS的导航中，首先会通过全局路径规划，计算出机器人到目标位置的全局路线。这一功能是navfn这个包实现的。navfn通过Dijkstra和</a:t>
            </a:r>
            <a:r>
              <a:rPr lang="en-US" altLang="zh-CN" sz="1600" dirty="0">
                <a:latin typeface="Times New Roman" panose="02020603050405020304" pitchFamily="18" charset="0"/>
                <a:ea typeface="新宋体" panose="02010609030101010101" charset="-122"/>
                <a:cs typeface="Times New Roman" panose="02020603050405020304" pitchFamily="18" charset="0"/>
              </a:rPr>
              <a:t>A*</a:t>
            </a:r>
            <a:r>
              <a:rPr lang="zh-CN" altLang="en-US" sz="1600" dirty="0">
                <a:latin typeface="Times New Roman" panose="02020603050405020304" pitchFamily="18" charset="0"/>
                <a:ea typeface="新宋体" panose="02010609030101010101" charset="-122"/>
                <a:cs typeface="Times New Roman" panose="02020603050405020304" pitchFamily="18" charset="0"/>
              </a:rPr>
              <a:t>最优路径的算法，计算costmap上的最小花费路径，作为机器人的全局路线。具体见：http://www.ros.org/wiki/navfn?distro=fuerte</a:t>
            </a:r>
          </a:p>
          <a:p>
            <a:endParaRPr lang="zh-CN" altLang="en-US" sz="1600" dirty="0">
              <a:latin typeface="Times New Roman" panose="02020603050405020304" pitchFamily="18" charset="0"/>
              <a:ea typeface="新宋体" panose="02010609030101010101" charset="-122"/>
              <a:cs typeface="Times New Roman" panose="02020603050405020304" pitchFamily="18" charset="0"/>
            </a:endParaRPr>
          </a:p>
        </p:txBody>
      </p:sp>
      <p:pic>
        <p:nvPicPr>
          <p:cNvPr id="7" name="图片 6" descr="Screenshot 2021-01-21 13^%46^%23"/>
          <p:cNvPicPr>
            <a:picLocks noChangeAspect="1"/>
          </p:cNvPicPr>
          <p:nvPr/>
        </p:nvPicPr>
        <p:blipFill>
          <a:blip r:embed="rId3"/>
          <a:stretch>
            <a:fillRect/>
          </a:stretch>
        </p:blipFill>
        <p:spPr>
          <a:xfrm>
            <a:off x="6240780" y="1330960"/>
            <a:ext cx="2459990" cy="4229100"/>
          </a:xfrm>
          <a:prstGeom prst="rect">
            <a:avLst/>
          </a:prstGeom>
        </p:spPr>
      </p:pic>
      <p:sp>
        <p:nvSpPr>
          <p:cNvPr id="4" name="标题 3"/>
          <p:cNvSpPr>
            <a:spLocks noGrp="1"/>
          </p:cNvSpPr>
          <p:nvPr>
            <p:ph type="title"/>
          </p:nvPr>
        </p:nvSpPr>
        <p:spPr>
          <a:xfrm>
            <a:off x="459190" y="137027"/>
            <a:ext cx="8372163" cy="574183"/>
          </a:xfrm>
        </p:spPr>
        <p:txBody>
          <a:bodyPr>
            <a:normAutofit/>
          </a:bodyPr>
          <a:lstStyle/>
          <a:p>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rPr>
              <a:t>三、</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简明技术指南（</a:t>
            </a:r>
            <a:r>
              <a:rPr lang="en-US" altLang="zh-CN" sz="3110" dirty="0">
                <a:latin typeface="微软雅黑" panose="020B0503020204020204" pitchFamily="34" charset="-122"/>
                <a:ea typeface="微软雅黑" panose="020B0503020204020204" pitchFamily="34" charset="-122"/>
                <a:cs typeface="Times New Roman" panose="02020603050405020304" pitchFamily="18" charset="0"/>
                <a:sym typeface="+mn-ea"/>
              </a:rPr>
              <a:t>move_base</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3110" dirty="0"/>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9105" y="1054735"/>
            <a:ext cx="4778375" cy="4769485"/>
          </a:xfrm>
          <a:prstGeom prst="rect">
            <a:avLst/>
          </a:prstGeom>
          <a:noFill/>
        </p:spPr>
        <p:txBody>
          <a:bodyPr wrap="square" rtlCol="0" anchor="t">
            <a:spAutoFit/>
          </a:bodyPr>
          <a:lstStyle/>
          <a:p>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四、本地实时规划（local planner）</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本地的实时规划是利用base_local_planner包实现的。该包使用Trajectory Rollout 和Dynamic Window approaches算法计算机器人每个周期内应该行驶的速度和角度（dx，dy，dtheta velocities）。</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base_local_planner这个包通过地图数据，利用一些评价标准（是否会撞击障碍物，所需要的时间等等）选取最优的路径，并且计算所需要的实时速度和角度。其中，Trajectory Rollout 和Dynamic Window approaches算法的主要思路如下：</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（1） 采样机器人当前的状态（dx,dy,dtheta）；</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（2） 针对每个采样的速度，计算机器人以该速度行驶一段时间后的状态，得出一条行驶的路线。</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（3） 利用一些评价标准为多条路线打分。</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（4） 根据打分，选择最优路径。</a:t>
            </a:r>
          </a:p>
          <a:p>
            <a:pPr indent="226695"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（5） 重复上面过程。</a:t>
            </a:r>
          </a:p>
          <a:p>
            <a:pPr indent="0" fontAlgn="auto"/>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具体参见：http://www.ros.org/wiki/base_local_planner?distro=groovy</a:t>
            </a:r>
          </a:p>
        </p:txBody>
      </p:sp>
      <p:pic>
        <p:nvPicPr>
          <p:cNvPr id="2" name="图片 1" descr="20130725161529703"/>
          <p:cNvPicPr>
            <a:picLocks noChangeAspect="1"/>
          </p:cNvPicPr>
          <p:nvPr/>
        </p:nvPicPr>
        <p:blipFill>
          <a:blip r:embed="rId3"/>
          <a:stretch>
            <a:fillRect/>
          </a:stretch>
        </p:blipFill>
        <p:spPr>
          <a:xfrm>
            <a:off x="5237480" y="1849120"/>
            <a:ext cx="3434715" cy="2951480"/>
          </a:xfrm>
          <a:prstGeom prst="rect">
            <a:avLst/>
          </a:prstGeom>
        </p:spPr>
      </p:pic>
      <p:sp>
        <p:nvSpPr>
          <p:cNvPr id="6" name="标题 5"/>
          <p:cNvSpPr>
            <a:spLocks noGrp="1"/>
          </p:cNvSpPr>
          <p:nvPr>
            <p:ph type="title"/>
          </p:nvPr>
        </p:nvSpPr>
        <p:spPr>
          <a:xfrm>
            <a:off x="459190" y="137027"/>
            <a:ext cx="8372163" cy="574183"/>
          </a:xfrm>
        </p:spPr>
        <p:txBody>
          <a:bodyPr>
            <a:normAutofit/>
          </a:bodyPr>
          <a:lstStyle/>
          <a:p>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rPr>
              <a:t>三、</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简明技术指南（</a:t>
            </a:r>
            <a:r>
              <a:rPr lang="en-US" altLang="zh-CN" sz="3110" dirty="0">
                <a:latin typeface="微软雅黑" panose="020B0503020204020204" pitchFamily="34" charset="-122"/>
                <a:ea typeface="微软雅黑" panose="020B0503020204020204" pitchFamily="34" charset="-122"/>
                <a:cs typeface="Times New Roman" panose="02020603050405020304" pitchFamily="18" charset="0"/>
                <a:sym typeface="+mn-ea"/>
              </a:rPr>
              <a:t>move_base</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3110" dirty="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9105" y="1083310"/>
            <a:ext cx="7901940" cy="3030220"/>
          </a:xfrm>
          <a:prstGeom prst="rect">
            <a:avLst/>
          </a:prstGeom>
          <a:noFill/>
        </p:spPr>
        <p:txBody>
          <a:bodyPr wrap="square" rtlCol="0" anchor="t">
            <a:spAutoFit/>
          </a:bodyPr>
          <a:lstStyle/>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amcl是移动机器人在2D环境中的概率定位系统。它实现了自适应（或KLD采样）蒙特卡罗定位方法，其使用粒子滤波器来针对已知的地图跟踪机器人的位姿。</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amcl接收基于激光的地图在rviz中可以通过2D Pose Estimate按钮来初始化位姿。</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在启动launch文件前，可以配置一系列的参数来满足系统的要求。其中比较重要的几个参数如下：</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1. 参数min_particles和max_particles设定了算法运行所允许的粒子最小和最大数量。粒子数越多，结果越精确，CPU消耗也越高。</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2. 参数laser_model_type用于配置激光雷达的类型。</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3. 参数laser_likehood_max_dist用于设置地图中障碍物膨胀的最大距离，使用此参数前提是laser_type_model选择了likehood_field模式。</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详见：http://wiki.ros.org/amcl</a:t>
            </a:r>
          </a:p>
        </p:txBody>
      </p:sp>
      <p:pic>
        <p:nvPicPr>
          <p:cNvPr id="7" name="图片 6" descr="amcl_localization"/>
          <p:cNvPicPr>
            <a:picLocks noChangeAspect="1"/>
          </p:cNvPicPr>
          <p:nvPr/>
        </p:nvPicPr>
        <p:blipFill>
          <a:blip r:embed="rId3"/>
          <a:stretch>
            <a:fillRect/>
          </a:stretch>
        </p:blipFill>
        <p:spPr>
          <a:xfrm>
            <a:off x="741680" y="4095750"/>
            <a:ext cx="3338830" cy="2504440"/>
          </a:xfrm>
          <a:prstGeom prst="rect">
            <a:avLst/>
          </a:prstGeom>
        </p:spPr>
      </p:pic>
      <p:sp>
        <p:nvSpPr>
          <p:cNvPr id="6" name="标题 5"/>
          <p:cNvSpPr>
            <a:spLocks noGrp="1"/>
          </p:cNvSpPr>
          <p:nvPr>
            <p:ph type="title"/>
          </p:nvPr>
        </p:nvSpPr>
        <p:spPr>
          <a:xfrm>
            <a:off x="459190" y="137027"/>
            <a:ext cx="8372163" cy="574183"/>
          </a:xfrm>
        </p:spPr>
        <p:txBody>
          <a:bodyPr>
            <a:normAutofit/>
          </a:bodyPr>
          <a:lstStyle/>
          <a:p>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rPr>
              <a:t>三、</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简明技术指南（</a:t>
            </a:r>
            <a:r>
              <a:rPr lang="en-US" altLang="zh-CN" sz="3110" dirty="0">
                <a:latin typeface="微软雅黑" panose="020B0503020204020204" pitchFamily="34" charset="-122"/>
                <a:ea typeface="微软雅黑" panose="020B0503020204020204" pitchFamily="34" charset="-122"/>
                <a:cs typeface="Times New Roman" panose="02020603050405020304" pitchFamily="18" charset="0"/>
                <a:sym typeface="+mn-ea"/>
              </a:rPr>
              <a:t>acml</a:t>
            </a:r>
            <a:r>
              <a:rPr lang="zh-CN" altLang="en-US" sz="311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3110" dirty="0"/>
          </a:p>
        </p:txBody>
      </p:sp>
      <p:pic>
        <p:nvPicPr>
          <p:cNvPr id="4" name="图片 3" descr="Screenshot 2021-01-21 23^%35^%42"/>
          <p:cNvPicPr>
            <a:picLocks noChangeAspect="1"/>
          </p:cNvPicPr>
          <p:nvPr/>
        </p:nvPicPr>
        <p:blipFill>
          <a:blip r:embed="rId4"/>
          <a:stretch>
            <a:fillRect/>
          </a:stretch>
        </p:blipFill>
        <p:spPr>
          <a:xfrm>
            <a:off x="4590415" y="4955540"/>
            <a:ext cx="3890010" cy="784860"/>
          </a:xfrm>
          <a:prstGeom prst="rect">
            <a:avLst/>
          </a:prstGeom>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86357" y="2082997"/>
            <a:ext cx="843427" cy="443226"/>
            <a:chOff x="666810" y="2586037"/>
            <a:chExt cx="468000" cy="245937"/>
          </a:xfrm>
          <a:solidFill>
            <a:srgbClr val="A6A6A6"/>
          </a:solidFill>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2578855" y="2490662"/>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88442" y="2076269"/>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导航与定位概述</a:t>
            </a:r>
          </a:p>
        </p:txBody>
      </p:sp>
      <p:grpSp>
        <p:nvGrpSpPr>
          <p:cNvPr id="13" name="组合 12"/>
          <p:cNvGrpSpPr/>
          <p:nvPr/>
        </p:nvGrpSpPr>
        <p:grpSpPr>
          <a:xfrm>
            <a:off x="1886357" y="1442489"/>
            <a:ext cx="843427" cy="443226"/>
            <a:chOff x="666810" y="2586037"/>
            <a:chExt cx="468000" cy="245937"/>
          </a:xfrm>
          <a:solidFill>
            <a:schemeClr val="bg1">
              <a:lumMod val="65000"/>
            </a:schemeClr>
          </a:solidFill>
        </p:grpSpPr>
        <p:sp>
          <p:nvSpPr>
            <p:cNvPr id="1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15" name="文本框 1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2578855" y="1850154"/>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88442" y="1435761"/>
            <a:ext cx="5046709"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cs typeface="Times New Roman" panose="02020603050405020304" pitchFamily="18" charset="0"/>
              </a:rPr>
              <a:t>实现目标</a:t>
            </a:r>
          </a:p>
        </p:txBody>
      </p:sp>
      <p:grpSp>
        <p:nvGrpSpPr>
          <p:cNvPr id="6" name="组合 5"/>
          <p:cNvGrpSpPr/>
          <p:nvPr/>
        </p:nvGrpSpPr>
        <p:grpSpPr>
          <a:xfrm>
            <a:off x="1926997" y="2782132"/>
            <a:ext cx="843427" cy="443226"/>
            <a:chOff x="666810" y="2586037"/>
            <a:chExt cx="468000" cy="245937"/>
          </a:xfrm>
          <a:solidFill>
            <a:schemeClr val="bg1">
              <a:lumMod val="65000"/>
            </a:schemeClr>
          </a:solidFill>
        </p:grpSpPr>
        <p:sp>
          <p:nvSpPr>
            <p:cNvPr id="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9" name="文本框 8"/>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cxnSp>
        <p:nvCxnSpPr>
          <p:cNvPr id="10" name="直接连接符 9"/>
          <p:cNvCxnSpPr/>
          <p:nvPr/>
        </p:nvCxnSpPr>
        <p:spPr>
          <a:xfrm>
            <a:off x="2619495" y="318979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29082" y="277540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简明技术指南</a:t>
            </a:r>
          </a:p>
        </p:txBody>
      </p:sp>
      <p:grpSp>
        <p:nvGrpSpPr>
          <p:cNvPr id="19" name="组合 18"/>
          <p:cNvGrpSpPr/>
          <p:nvPr/>
        </p:nvGrpSpPr>
        <p:grpSpPr>
          <a:xfrm>
            <a:off x="1962557" y="3405702"/>
            <a:ext cx="843427" cy="443226"/>
            <a:chOff x="666810" y="2586037"/>
            <a:chExt cx="468000" cy="245937"/>
          </a:xfrm>
          <a:solidFill>
            <a:srgbClr val="003D91"/>
          </a:solidFill>
        </p:grpSpPr>
        <p:sp>
          <p:nvSpPr>
            <p:cNvPr id="20"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1" name="文本框 20"/>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4</a:t>
              </a:r>
            </a:p>
          </p:txBody>
        </p:sp>
      </p:grpSp>
      <p:cxnSp>
        <p:nvCxnSpPr>
          <p:cNvPr id="22" name="直接连接符 21"/>
          <p:cNvCxnSpPr/>
          <p:nvPr/>
        </p:nvCxnSpPr>
        <p:spPr>
          <a:xfrm>
            <a:off x="2655055" y="3813367"/>
            <a:ext cx="450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64642" y="339897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tx1"/>
                </a:solidFill>
                <a:latin typeface="Times New Roman" panose="02020603050405020304" pitchFamily="18" charset="0"/>
                <a:ea typeface="新宋体" panose="02010609030101010101" charset="-122"/>
                <a:cs typeface="Times New Roman" panose="02020603050405020304" pitchFamily="18" charset="0"/>
              </a:rPr>
              <a:t>移动机器人</a:t>
            </a:r>
            <a:r>
              <a:rPr lang="zh-CN" altLang="en-US" dirty="0">
                <a:solidFill>
                  <a:schemeClr val="tx1"/>
                </a:solidFill>
                <a:latin typeface="Times New Roman" panose="02020603050405020304" pitchFamily="18" charset="0"/>
                <a:cs typeface="Times New Roman" panose="02020603050405020304" pitchFamily="18" charset="0"/>
              </a:rPr>
              <a:t>仿真环境配置</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190" y="137027"/>
            <a:ext cx="8372163" cy="574183"/>
          </a:xfrm>
        </p:spPr>
        <p:txBody>
          <a:bodyPr>
            <a:normAutofit/>
          </a:bodyPr>
          <a:lstStyle/>
          <a:p>
            <a:r>
              <a:rPr lang="zh-CN" sz="3110" dirty="0">
                <a:latin typeface="微软雅黑" panose="020B0503020204020204" pitchFamily="34" charset="-122"/>
                <a:ea typeface="微软雅黑" panose="020B0503020204020204" pitchFamily="34" charset="-122"/>
                <a:cs typeface="微软雅黑" panose="020B0503020204020204" pitchFamily="34" charset="-122"/>
              </a:rPr>
              <a:t>四、</a:t>
            </a:r>
            <a:r>
              <a:rPr sz="3110" dirty="0">
                <a:latin typeface="微软雅黑" panose="020B0503020204020204" pitchFamily="34" charset="-122"/>
                <a:ea typeface="微软雅黑" panose="020B0503020204020204" pitchFamily="34" charset="-122"/>
                <a:cs typeface="微软雅黑" panose="020B0503020204020204" pitchFamily="34" charset="-122"/>
              </a:rPr>
              <a:t>移动机器人仿真环境配置</a:t>
            </a:r>
          </a:p>
        </p:txBody>
      </p:sp>
      <p:sp>
        <p:nvSpPr>
          <p:cNvPr id="4" name="文本框 3"/>
          <p:cNvSpPr txBox="1"/>
          <p:nvPr/>
        </p:nvSpPr>
        <p:spPr>
          <a:xfrm>
            <a:off x="970280" y="1122045"/>
            <a:ext cx="6075680" cy="337185"/>
          </a:xfrm>
          <a:prstGeom prst="rect">
            <a:avLst/>
          </a:prstGeom>
          <a:noFill/>
        </p:spPr>
        <p:txBody>
          <a:bodyPr wrap="none" rtlCol="0">
            <a:spAutoFit/>
          </a:bodyPr>
          <a:lstStyle/>
          <a:p>
            <a:r>
              <a:rPr lang="zh-CN" altLang="en-US" sz="1600">
                <a:latin typeface="新宋体" panose="02010609030101010101" charset="-122"/>
                <a:ea typeface="新宋体" panose="02010609030101010101" charset="-122"/>
                <a:cs typeface="新宋体" panose="02010609030101010101" charset="-122"/>
              </a:rPr>
              <a:t>从交大云盘上下载对应版本的软件包，里面所包含的软件包如下：</a:t>
            </a:r>
          </a:p>
        </p:txBody>
      </p:sp>
      <p:sp>
        <p:nvSpPr>
          <p:cNvPr id="5" name="文本框 4"/>
          <p:cNvSpPr txBox="1"/>
          <p:nvPr/>
        </p:nvSpPr>
        <p:spPr>
          <a:xfrm>
            <a:off x="1056640" y="3827780"/>
            <a:ext cx="7223125" cy="2607310"/>
          </a:xfrm>
          <a:prstGeom prst="rect">
            <a:avLst/>
          </a:prstGeom>
          <a:noFill/>
        </p:spPr>
        <p:txBody>
          <a:bodyPr wrap="square" rtlCol="0">
            <a:spAutoFit/>
          </a:bodyPr>
          <a:lstStyle/>
          <a:p>
            <a:pPr algn="l" fontAlgn="auto">
              <a:lnSpc>
                <a:spcPct val="110000"/>
              </a:lnSpc>
              <a:spcAft>
                <a:spcPts val="200"/>
              </a:spcAft>
            </a:pPr>
            <a:r>
              <a:rPr lang="zh-CN" altLang="en-US" sz="1600" dirty="0">
                <a:latin typeface="宋体" panose="02010600030101010101" pitchFamily="2" charset="-122"/>
                <a:ea typeface="宋体" panose="02010600030101010101" pitchFamily="2" charset="-122"/>
                <a:cs typeface="宋体" panose="02010600030101010101" pitchFamily="2" charset="-122"/>
              </a:rPr>
              <a:t>从交大云盘上下载机器人的导航包，里面所包含的软件包如下：</a:t>
            </a:r>
          </a:p>
          <a:p>
            <a:pPr algn="l" fontAlgn="auto">
              <a:lnSpc>
                <a:spcPct val="110000"/>
              </a:lnSpc>
              <a:spcAft>
                <a:spcPts val="200"/>
              </a:spcAft>
            </a:pPr>
            <a:r>
              <a:rPr lang="en-US" altLang="zh-CN" sz="1600" b="1" dirty="0">
                <a:latin typeface="宋体" panose="02010600030101010101" pitchFamily="2" charset="-122"/>
                <a:ea typeface="宋体" panose="02010600030101010101" pitchFamily="2" charset="-122"/>
                <a:cs typeface="宋体" panose="02010600030101010101" pitchFamily="2" charset="-122"/>
              </a:rPr>
              <a:t>gazebo7.world:</a:t>
            </a:r>
            <a:r>
              <a:rPr lang="zh-CN" altLang="en-US" sz="1600" dirty="0">
                <a:latin typeface="宋体" panose="02010600030101010101" pitchFamily="2" charset="-122"/>
                <a:ea typeface="宋体" panose="02010600030101010101" pitchFamily="2" charset="-122"/>
                <a:cs typeface="宋体" panose="02010600030101010101" pitchFamily="2" charset="-122"/>
              </a:rPr>
              <a:t>仿真环境</a:t>
            </a:r>
          </a:p>
          <a:p>
            <a:pPr algn="l" fontAlgn="auto">
              <a:lnSpc>
                <a:spcPct val="110000"/>
              </a:lnSpc>
              <a:spcAft>
                <a:spcPts val="200"/>
              </a:spcAft>
            </a:pPr>
            <a:r>
              <a:rPr lang="en-US" altLang="zh-CN" sz="1600" b="1" dirty="0">
                <a:latin typeface="宋体" panose="02010600030101010101" pitchFamily="2" charset="-122"/>
                <a:ea typeface="宋体" panose="02010600030101010101" pitchFamily="2" charset="-122"/>
                <a:cs typeface="宋体" panose="02010600030101010101" pitchFamily="2" charset="-122"/>
              </a:rPr>
              <a:t>navigation:</a:t>
            </a:r>
            <a:r>
              <a:rPr lang="zh-CN" altLang="en-US" sz="1600" dirty="0">
                <a:latin typeface="宋体" panose="02010600030101010101" pitchFamily="2" charset="-122"/>
                <a:ea typeface="宋体" panose="02010600030101010101" pitchFamily="2" charset="-122"/>
                <a:cs typeface="宋体" panose="02010600030101010101" pitchFamily="2" charset="-122"/>
              </a:rPr>
              <a:t>导航包</a:t>
            </a:r>
          </a:p>
          <a:p>
            <a:pPr algn="l" fontAlgn="auto">
              <a:lnSpc>
                <a:spcPct val="110000"/>
              </a:lnSpc>
              <a:spcAft>
                <a:spcPts val="200"/>
              </a:spcAft>
            </a:pPr>
            <a:r>
              <a:rPr lang="en-US" altLang="zh-CN" sz="1600" b="1" dirty="0">
                <a:latin typeface="宋体" panose="02010600030101010101" pitchFamily="2" charset="-122"/>
                <a:ea typeface="宋体" panose="02010600030101010101" pitchFamily="2" charset="-122"/>
                <a:cs typeface="宋体" panose="02010600030101010101" pitchFamily="2" charset="-122"/>
              </a:rPr>
              <a:t>model.tar.gz:</a:t>
            </a:r>
            <a:r>
              <a:rPr lang="en-US" altLang="zh-CN" sz="1600" dirty="0">
                <a:latin typeface="宋体" panose="02010600030101010101" pitchFamily="2" charset="-122"/>
                <a:ea typeface="宋体" panose="02010600030101010101" pitchFamily="2" charset="-122"/>
                <a:cs typeface="宋体" panose="02010600030101010101" pitchFamily="2" charset="-122"/>
              </a:rPr>
              <a:t>16.04</a:t>
            </a:r>
            <a:r>
              <a:rPr lang="zh-CN" altLang="en-US" sz="1600" dirty="0">
                <a:latin typeface="宋体" panose="02010600030101010101" pitchFamily="2" charset="-122"/>
                <a:ea typeface="宋体" panose="02010600030101010101" pitchFamily="2" charset="-122"/>
                <a:cs typeface="宋体" panose="02010600030101010101" pitchFamily="2" charset="-122"/>
              </a:rPr>
              <a:t>版本才有这个压缩包，这是仿真环境的模型。若有报环境某些模型找不到，则可以把压缩文件内的模型拷贝到</a:t>
            </a:r>
            <a:r>
              <a:rPr lang="en-US" altLang="zh-CN" sz="1600" dirty="0">
                <a:latin typeface="宋体" panose="02010600030101010101" pitchFamily="2" charset="-122"/>
                <a:ea typeface="宋体" panose="02010600030101010101" pitchFamily="2" charset="-122"/>
                <a:cs typeface="宋体" panose="02010600030101010101" pitchFamily="2" charset="-122"/>
              </a:rPr>
              <a:t>home</a:t>
            </a:r>
            <a:r>
              <a:rPr lang="zh-CN" altLang="en-US" sz="1600" dirty="0">
                <a:latin typeface="宋体" panose="02010600030101010101" pitchFamily="2" charset="-122"/>
                <a:ea typeface="宋体" panose="02010600030101010101" pitchFamily="2" charset="-122"/>
                <a:cs typeface="宋体" panose="02010600030101010101" pitchFamily="2" charset="-122"/>
              </a:rPr>
              <a:t>路径下的/.gazebo/models。（需要按</a:t>
            </a:r>
            <a:r>
              <a:rPr lang="en-US" altLang="zh-CN" sz="1600" dirty="0" err="1">
                <a:latin typeface="宋体" panose="02010600030101010101" pitchFamily="2" charset="-122"/>
                <a:ea typeface="宋体" panose="02010600030101010101" pitchFamily="2" charset="-122"/>
                <a:cs typeface="宋体" panose="02010600030101010101" pitchFamily="2" charset="-122"/>
              </a:rPr>
              <a:t>Ctrl+H</a:t>
            </a:r>
            <a:r>
              <a:rPr lang="zh-CN" altLang="en-US" sz="1600" dirty="0">
                <a:latin typeface="宋体" panose="02010600030101010101" pitchFamily="2" charset="-122"/>
                <a:ea typeface="宋体" panose="02010600030101010101" pitchFamily="2" charset="-122"/>
                <a:cs typeface="宋体" panose="02010600030101010101" pitchFamily="2" charset="-122"/>
              </a:rPr>
              <a:t>才能看到）</a:t>
            </a:r>
          </a:p>
          <a:p>
            <a:pPr algn="l" fontAlgn="auto">
              <a:spcAft>
                <a:spcPts val="200"/>
              </a:spcAft>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gn="l" fontAlgn="auto">
              <a:spcAft>
                <a:spcPts val="200"/>
              </a:spcAft>
            </a:pPr>
            <a:endParaRPr lang="zh-CN" altLang="en-US" sz="1600" dirty="0">
              <a:latin typeface="宋体" panose="02010600030101010101" pitchFamily="2" charset="-122"/>
              <a:ea typeface="宋体" panose="02010600030101010101" pitchFamily="2" charset="-122"/>
              <a:cs typeface="宋体" panose="02010600030101010101" pitchFamily="2" charset="-122"/>
            </a:endParaRPr>
          </a:p>
          <a:p>
            <a:pPr algn="l" fontAlgn="auto">
              <a:spcAft>
                <a:spcPts val="200"/>
              </a:spcAft>
            </a:pPr>
            <a:r>
              <a:rPr lang="zh-CN" altLang="en-US" sz="1600" dirty="0">
                <a:solidFill>
                  <a:srgbClr val="FF0000"/>
                </a:solidFill>
                <a:latin typeface="宋体" panose="02010600030101010101" pitchFamily="2" charset="-122"/>
                <a:ea typeface="宋体" panose="02010600030101010101" pitchFamily="2" charset="-122"/>
                <a:cs typeface="宋体" panose="02010600030101010101" pitchFamily="2" charset="-122"/>
              </a:rPr>
              <a:t>注：下载后只能在</a:t>
            </a:r>
            <a:r>
              <a:rPr lang="en-US" altLang="zh-CN" sz="1600" dirty="0" err="1">
                <a:solidFill>
                  <a:srgbClr val="FF0000"/>
                </a:solidFill>
                <a:latin typeface="宋体" panose="02010600030101010101" pitchFamily="2" charset="-122"/>
                <a:ea typeface="宋体" panose="02010600030101010101" pitchFamily="2" charset="-122"/>
                <a:cs typeface="宋体" panose="02010600030101010101" pitchFamily="2" charset="-122"/>
              </a:rPr>
              <a:t>ubuntu</a:t>
            </a:r>
            <a:r>
              <a:rPr lang="zh-CN" altLang="en-US" sz="1600" dirty="0">
                <a:solidFill>
                  <a:srgbClr val="FF0000"/>
                </a:solidFill>
                <a:latin typeface="宋体" panose="02010600030101010101" pitchFamily="2" charset="-122"/>
                <a:ea typeface="宋体" panose="02010600030101010101" pitchFamily="2" charset="-122"/>
                <a:cs typeface="宋体" panose="02010600030101010101" pitchFamily="2" charset="-122"/>
              </a:rPr>
              <a:t>系统解压。</a:t>
            </a:r>
          </a:p>
        </p:txBody>
      </p:sp>
      <p:pic>
        <p:nvPicPr>
          <p:cNvPr id="2" name="图片 1" descr="Screenshot 2021-03-30 10^%34^%52"/>
          <p:cNvPicPr>
            <a:picLocks noChangeAspect="1"/>
          </p:cNvPicPr>
          <p:nvPr/>
        </p:nvPicPr>
        <p:blipFill>
          <a:blip r:embed="rId3"/>
          <a:stretch>
            <a:fillRect/>
          </a:stretch>
        </p:blipFill>
        <p:spPr>
          <a:xfrm>
            <a:off x="1056640" y="1459230"/>
            <a:ext cx="5305425" cy="2314575"/>
          </a:xfrm>
          <a:prstGeom prst="rect">
            <a:avLst/>
          </a:prstGeom>
        </p:spPr>
      </p:pic>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4045" y="1061720"/>
            <a:ext cx="7813675" cy="6022340"/>
          </a:xfrm>
          <a:prstGeom prst="rect">
            <a:avLst/>
          </a:prstGeom>
          <a:noFill/>
        </p:spPr>
        <p:txBody>
          <a:bodyPr wrap="square" rtlCol="0">
            <a:spAutoFit/>
          </a:bodyPr>
          <a:lstStyle/>
          <a:p>
            <a:pPr indent="0" fontAlgn="auto">
              <a:lnSpc>
                <a:spcPct val="110000"/>
              </a:lnSpc>
              <a:spcAft>
                <a:spcPts val="500"/>
              </a:spcAft>
            </a:pPr>
            <a:r>
              <a:rPr lang="en-US" altLang="zh-CN" sz="1600" b="1" dirty="0"/>
              <a:t>1</a:t>
            </a:r>
            <a:r>
              <a:rPr lang="zh-CN" altLang="en-US" sz="1600" b="1" dirty="0"/>
              <a:t>、软件包下载安装</a:t>
            </a:r>
          </a:p>
          <a:p>
            <a:pPr indent="226695" fontAlgn="auto">
              <a:lnSpc>
                <a:spcPct val="110000"/>
              </a:lnSpc>
              <a:spcAft>
                <a:spcPts val="500"/>
              </a:spcAft>
            </a:pPr>
            <a:r>
              <a:rPr lang="zh-CN" altLang="en-US" sz="1600" dirty="0">
                <a:latin typeface="Times New Roman" panose="02020603050405020304" pitchFamily="18" charset="0"/>
                <a:cs typeface="Times New Roman" panose="02020603050405020304" pitchFamily="18" charset="0"/>
              </a:rPr>
              <a:t>将下载的包和自己编写的</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星算法软件包放置到上一次运动学作业所建的工作空间</a:t>
            </a:r>
            <a:r>
              <a:rPr lang="en-US" altLang="zh-CN" sz="1600" dirty="0" err="1">
                <a:latin typeface="Times New Roman" panose="02020603050405020304" pitchFamily="18" charset="0"/>
                <a:cs typeface="Times New Roman" panose="02020603050405020304" pitchFamily="18" charset="0"/>
              </a:rPr>
              <a:t>catkin_ws</a:t>
            </a:r>
            <a:r>
              <a:rPr lang="zh-CN" altLang="en-US" sz="1600" dirty="0">
                <a:latin typeface="Times New Roman" panose="02020603050405020304" pitchFamily="18" charset="0"/>
                <a:cs typeface="Times New Roman" panose="02020603050405020304" pitchFamily="18" charset="0"/>
              </a:rPr>
              <a:t>中</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加上之前的</a:t>
            </a:r>
            <a:r>
              <a:rPr lang="en-US" altLang="zh-CN" sz="1600" dirty="0">
                <a:latin typeface="Times New Roman" panose="02020603050405020304" pitchFamily="18" charset="0"/>
                <a:cs typeface="Times New Roman" panose="02020603050405020304" pitchFamily="18" charset="0"/>
              </a:rPr>
              <a:t>8</a:t>
            </a:r>
            <a:r>
              <a:rPr lang="zh-CN" altLang="en-US" sz="1600" dirty="0">
                <a:latin typeface="Times New Roman" panose="02020603050405020304" pitchFamily="18" charset="0"/>
                <a:cs typeface="Times New Roman" panose="02020603050405020304" pitchFamily="18" charset="0"/>
              </a:rPr>
              <a:t>个包，这个工作空间下一共有</a:t>
            </a:r>
            <a:r>
              <a:rPr lang="en-US" altLang="zh-CN" sz="1600" dirty="0">
                <a:latin typeface="Times New Roman" panose="02020603050405020304" pitchFamily="18" charset="0"/>
                <a:cs typeface="Times New Roman" panose="02020603050405020304" pitchFamily="18" charset="0"/>
              </a:rPr>
              <a:t>10</a:t>
            </a:r>
            <a:r>
              <a:rPr lang="zh-CN" altLang="en-US" sz="1600" dirty="0">
                <a:latin typeface="Times New Roman" panose="02020603050405020304" pitchFamily="18" charset="0"/>
                <a:cs typeface="Times New Roman" panose="02020603050405020304" pitchFamily="18" charset="0"/>
              </a:rPr>
              <a:t>个包。</a:t>
            </a:r>
          </a:p>
          <a:p>
            <a:pPr indent="226695" fontAlgn="auto">
              <a:lnSpc>
                <a:spcPct val="110000"/>
              </a:lnSpc>
              <a:spcAft>
                <a:spcPts val="500"/>
              </a:spcAft>
            </a:pPr>
            <a:r>
              <a:rPr lang="en-US" altLang="zh-CN" sz="1600" dirty="0">
                <a:latin typeface="Times New Roman" panose="02020603050405020304" pitchFamily="18" charset="0"/>
                <a:cs typeface="Times New Roman" panose="02020603050405020304" pitchFamily="18" charset="0"/>
              </a:rPr>
              <a:t>(1) </a:t>
            </a:r>
            <a:r>
              <a:rPr lang="zh-CN" altLang="en-US" sz="1600" dirty="0">
                <a:latin typeface="Times New Roman" panose="02020603050405020304" pitchFamily="18" charset="0"/>
                <a:cs typeface="Times New Roman" panose="02020603050405020304" pitchFamily="18" charset="0"/>
              </a:rPr>
              <a:t>把src/turtlebot3/turtlebot3_description/urdf/turtlebot3_waffle.gazebo.xacro中66行odometrySource的</a:t>
            </a:r>
            <a:r>
              <a:rPr lang="en-US" altLang="zh-CN" sz="1600" dirty="0">
                <a:latin typeface="Times New Roman" panose="02020603050405020304" pitchFamily="18" charset="0"/>
                <a:cs typeface="Times New Roman" panose="02020603050405020304" pitchFamily="18" charset="0"/>
              </a:rPr>
              <a:t>encoder</a:t>
            </a:r>
            <a:r>
              <a:rPr lang="zh-CN" altLang="en-US" sz="1600" dirty="0">
                <a:latin typeface="Times New Roman" panose="02020603050405020304" pitchFamily="18" charset="0"/>
                <a:cs typeface="Times New Roman" panose="02020603050405020304" pitchFamily="18" charset="0"/>
              </a:rPr>
              <a:t>修改为</a:t>
            </a:r>
            <a:r>
              <a:rPr lang="en-US" altLang="zh-CN" sz="1600" dirty="0">
                <a:latin typeface="Times New Roman" panose="02020603050405020304" pitchFamily="18" charset="0"/>
                <a:cs typeface="Times New Roman" panose="02020603050405020304" pitchFamily="18" charset="0"/>
              </a:rPr>
              <a:t>world;</a:t>
            </a:r>
          </a:p>
          <a:p>
            <a:pPr indent="226695" fontAlgn="auto">
              <a:lnSpc>
                <a:spcPct val="110000"/>
              </a:lnSpc>
              <a:spcAft>
                <a:spcPts val="500"/>
              </a:spcAft>
            </a:pPr>
            <a:r>
              <a:rPr lang="en-US" altLang="zh-CN" sz="1600" dirty="0">
                <a:latin typeface="Times New Roman" panose="02020603050405020304" pitchFamily="18" charset="0"/>
                <a:cs typeface="Times New Roman" panose="02020603050405020304" pitchFamily="18" charset="0"/>
              </a:rPr>
              <a:t>(2) </a:t>
            </a:r>
            <a:r>
              <a:rPr lang="zh-CN" altLang="en-US" sz="1600" dirty="0">
                <a:latin typeface="Times New Roman" panose="02020603050405020304" pitchFamily="18" charset="0"/>
                <a:cs typeface="Times New Roman" panose="02020603050405020304" pitchFamily="18" charset="0"/>
              </a:rPr>
              <a:t>把</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星算法包里面的初始位置订阅话题名字修改为move_base/NavfnROS/Astar/initialpose，目标位置的订阅话题名字修改为move_base/NavfnROS/Astar/target。</a:t>
            </a:r>
          </a:p>
          <a:p>
            <a:pPr indent="226695" fontAlgn="auto">
              <a:lnSpc>
                <a:spcPct val="110000"/>
              </a:lnSpc>
              <a:spcAft>
                <a:spcPts val="500"/>
              </a:spcAft>
            </a:pPr>
            <a:r>
              <a:rPr lang="en-US" altLang="zh-CN" sz="1600" dirty="0">
                <a:latin typeface="Times New Roman" panose="02020603050405020304" pitchFamily="18" charset="0"/>
                <a:cs typeface="Times New Roman" panose="02020603050405020304" pitchFamily="18" charset="0"/>
                <a:sym typeface="+mn-ea"/>
              </a:rPr>
              <a:t>(3) </a:t>
            </a:r>
            <a:r>
              <a:rPr lang="zh-CN" altLang="en-US" sz="1600" dirty="0">
                <a:latin typeface="Times New Roman" panose="02020603050405020304" pitchFamily="18" charset="0"/>
                <a:cs typeface="Times New Roman" panose="02020603050405020304" pitchFamily="18" charset="0"/>
                <a:sym typeface="+mn-ea"/>
              </a:rPr>
              <a:t>把下载的gazebo7.world替代</a:t>
            </a:r>
            <a:r>
              <a:rPr lang="en-US" altLang="zh-CN" sz="1600" dirty="0" err="1">
                <a:latin typeface="Times New Roman" panose="02020603050405020304" pitchFamily="18" charset="0"/>
                <a:cs typeface="Times New Roman" panose="02020603050405020304" pitchFamily="18" charset="0"/>
                <a:sym typeface="+mn-ea"/>
              </a:rPr>
              <a:t>src</a:t>
            </a:r>
            <a:r>
              <a:rPr lang="en-US" altLang="zh-CN" sz="1600" dirty="0">
                <a:latin typeface="Times New Roman" panose="02020603050405020304" pitchFamily="18" charset="0"/>
                <a:cs typeface="Times New Roman" panose="02020603050405020304" pitchFamily="18" charset="0"/>
                <a:sym typeface="+mn-ea"/>
              </a:rPr>
              <a:t>/turtlebot3_simulations/turtlebot3_gazebo/worlds</a:t>
            </a:r>
            <a:r>
              <a:rPr lang="zh-CN" altLang="en-US" sz="1600" dirty="0">
                <a:latin typeface="Times New Roman" panose="02020603050405020304" pitchFamily="18" charset="0"/>
                <a:cs typeface="Times New Roman" panose="02020603050405020304" pitchFamily="18" charset="0"/>
                <a:sym typeface="+mn-ea"/>
              </a:rPr>
              <a:t>文件夹下的</a:t>
            </a:r>
            <a:r>
              <a:rPr lang="en-US" altLang="zh-CN" sz="1600" dirty="0">
                <a:latin typeface="Times New Roman" panose="02020603050405020304" pitchFamily="18" charset="0"/>
                <a:cs typeface="Times New Roman" panose="02020603050405020304" pitchFamily="18" charset="0"/>
                <a:sym typeface="+mn-ea"/>
              </a:rPr>
              <a:t>gazebo7.world</a:t>
            </a:r>
            <a:r>
              <a:rPr lang="zh-CN" altLang="en-US" sz="1600" dirty="0">
                <a:latin typeface="Times New Roman" panose="02020603050405020304" pitchFamily="18" charset="0"/>
                <a:cs typeface="Times New Roman" panose="02020603050405020304" pitchFamily="18" charset="0"/>
                <a:sym typeface="+mn-ea"/>
              </a:rPr>
              <a:t>和src/sc_gazebo/worlds文件夹下的</a:t>
            </a:r>
            <a:r>
              <a:rPr lang="en-US" altLang="zh-CN" sz="1600" dirty="0">
                <a:latin typeface="Times New Roman" panose="02020603050405020304" pitchFamily="18" charset="0"/>
                <a:cs typeface="Times New Roman" panose="02020603050405020304" pitchFamily="18" charset="0"/>
                <a:sym typeface="+mn-ea"/>
              </a:rPr>
              <a:t>gazebo7.world</a:t>
            </a:r>
            <a:r>
              <a:rPr lang="zh-CN" altLang="en-US" sz="1600" dirty="0">
                <a:latin typeface="Times New Roman" panose="02020603050405020304" pitchFamily="18" charset="0"/>
                <a:cs typeface="Times New Roman" panose="02020603050405020304" pitchFamily="18" charset="0"/>
                <a:sym typeface="+mn-ea"/>
              </a:rPr>
              <a:t>。</a:t>
            </a:r>
          </a:p>
          <a:p>
            <a:pPr indent="0" fontAlgn="auto">
              <a:lnSpc>
                <a:spcPct val="110000"/>
              </a:lnSpc>
              <a:spcAft>
                <a:spcPts val="500"/>
              </a:spcAft>
            </a:pPr>
            <a:r>
              <a:rPr lang="en-US" altLang="zh-CN" sz="1600" b="1" dirty="0">
                <a:sym typeface="+mn-ea"/>
              </a:rPr>
              <a:t>2、打开仿真世界</a:t>
            </a:r>
            <a:endParaRPr lang="en-US" altLang="zh-CN" sz="1600" b="1" dirty="0"/>
          </a:p>
          <a:p>
            <a:pPr indent="226695" algn="l" fontAlgn="auto">
              <a:lnSpc>
                <a:spcPct val="110000"/>
              </a:lnSpc>
              <a:spcAft>
                <a:spcPts val="500"/>
              </a:spcAft>
              <a:buClrTx/>
              <a:buSzTx/>
              <a:buFontTx/>
            </a:pPr>
            <a:r>
              <a:rPr lang="en-US" altLang="zh-CN" sz="1600" dirty="0" err="1">
                <a:latin typeface="Times New Roman" panose="02020603050405020304" pitchFamily="18" charset="0"/>
                <a:cs typeface="Times New Roman" panose="02020603050405020304" pitchFamily="18" charset="0"/>
                <a:sym typeface="+mn-ea"/>
              </a:rPr>
              <a:t>roslaunch</a:t>
            </a:r>
            <a:r>
              <a:rPr lang="en-US" altLang="zh-CN" sz="1600" dirty="0">
                <a:latin typeface="Times New Roman" panose="02020603050405020304" pitchFamily="18" charset="0"/>
                <a:cs typeface="Times New Roman" panose="02020603050405020304" pitchFamily="18" charset="0"/>
                <a:sym typeface="+mn-ea"/>
              </a:rPr>
              <a:t> turtlebot3_gazebo turtlebot3_world_small_bringup.launch</a:t>
            </a:r>
          </a:p>
          <a:p>
            <a:pPr indent="226695" algn="l" fontAlgn="auto">
              <a:lnSpc>
                <a:spcPct val="110000"/>
              </a:lnSpc>
              <a:spcAft>
                <a:spcPts val="500"/>
              </a:spcAft>
              <a:buClrTx/>
              <a:buSzTx/>
              <a:buFontTx/>
            </a:pPr>
            <a:r>
              <a:rPr lang="en-US" altLang="zh-CN" sz="1600" dirty="0" err="1">
                <a:latin typeface="Times New Roman" panose="02020603050405020304" pitchFamily="18" charset="0"/>
                <a:cs typeface="Times New Roman" panose="02020603050405020304" pitchFamily="18" charset="0"/>
              </a:rPr>
              <a:t>如果</a:t>
            </a:r>
            <a:r>
              <a:rPr lang="zh-CN" altLang="en-US" sz="1600" dirty="0">
                <a:latin typeface="Times New Roman" panose="02020603050405020304" pitchFamily="18" charset="0"/>
                <a:cs typeface="Times New Roman" panose="02020603050405020304" pitchFamily="18" charset="0"/>
              </a:rPr>
              <a:t>虚拟机</a:t>
            </a:r>
            <a:r>
              <a:rPr lang="en-US" altLang="zh-CN" sz="1600" dirty="0" err="1">
                <a:latin typeface="Times New Roman" panose="02020603050405020304" pitchFamily="18" charset="0"/>
                <a:cs typeface="Times New Roman" panose="02020603050405020304" pitchFamily="18" charset="0"/>
              </a:rPr>
              <a:t>有联网的话，这个打开会有点慢，如果断开网络，则可以快速打开环境</a:t>
            </a:r>
            <a:r>
              <a:rPr lang="en-US" altLang="zh-CN" sz="1600" dirty="0">
                <a:latin typeface="Times New Roman" panose="02020603050405020304" pitchFamily="18" charset="0"/>
                <a:cs typeface="Times New Roman" panose="02020603050405020304" pitchFamily="18" charset="0"/>
              </a:rPr>
              <a:t>。</a:t>
            </a:r>
          </a:p>
          <a:p>
            <a:pPr indent="0" algn="l" fontAlgn="auto">
              <a:lnSpc>
                <a:spcPct val="110000"/>
              </a:lnSpc>
              <a:spcBef>
                <a:spcPts val="300"/>
              </a:spcBef>
              <a:spcAft>
                <a:spcPts val="500"/>
              </a:spcAft>
              <a:buClrTx/>
              <a:buSzTx/>
              <a:buFontTx/>
            </a:pPr>
            <a:r>
              <a:rPr lang="en-US" altLang="zh-CN" sz="1600" b="1" dirty="0">
                <a:sym typeface="+mn-ea"/>
              </a:rPr>
              <a:t>3.进行地图建立</a:t>
            </a:r>
            <a:endParaRPr lang="en-US" altLang="zh-CN" sz="1600" b="1" dirty="0"/>
          </a:p>
          <a:p>
            <a:pPr indent="226695" algn="l" fontAlgn="auto">
              <a:lnSpc>
                <a:spcPct val="110000"/>
              </a:lnSpc>
              <a:spcAft>
                <a:spcPts val="500"/>
              </a:spcAft>
              <a:buClrTx/>
              <a:buSzTx/>
              <a:buNone/>
            </a:pPr>
            <a:r>
              <a:rPr lang="zh-CN" altLang="en-US" sz="1600" dirty="0">
                <a:latin typeface="Times New Roman" panose="02020603050405020304" pitchFamily="18" charset="0"/>
                <a:cs typeface="Times New Roman" panose="02020603050405020304" pitchFamily="18" charset="0"/>
                <a:sym typeface="+mn-ea"/>
              </a:rPr>
              <a:t>roslaunch turtlebot3_slam turtlebot3_slam.launch slam_methods:=gmapping</a:t>
            </a:r>
          </a:p>
          <a:p>
            <a:pPr indent="226695" algn="l" fontAlgn="auto">
              <a:lnSpc>
                <a:spcPct val="110000"/>
              </a:lnSpc>
              <a:spcAft>
                <a:spcPts val="500"/>
              </a:spcAft>
              <a:buClrTx/>
              <a:buSzTx/>
              <a:buNone/>
            </a:pPr>
            <a:r>
              <a:rPr lang="zh-CN" altLang="en-US" sz="1600" dirty="0">
                <a:latin typeface="Times New Roman" panose="02020603050405020304" pitchFamily="18" charset="0"/>
                <a:cs typeface="Times New Roman" panose="02020603050405020304" pitchFamily="18" charset="0"/>
              </a:rPr>
              <a:t>roslaunch turtlebot3_teleop turtlebot3_teleop_key.launch</a:t>
            </a:r>
          </a:p>
          <a:p>
            <a:pPr indent="226695" algn="l" fontAlgn="auto">
              <a:lnSpc>
                <a:spcPct val="110000"/>
              </a:lnSpc>
              <a:spcAft>
                <a:spcPts val="500"/>
              </a:spcAft>
              <a:buClrTx/>
              <a:buSzTx/>
              <a:buNone/>
            </a:pPr>
            <a:endParaRPr lang="zh-CN" altLang="en-US" sz="1600" dirty="0">
              <a:latin typeface="Times New Roman" panose="02020603050405020304" pitchFamily="18" charset="0"/>
              <a:cs typeface="Times New Roman" panose="02020603050405020304" pitchFamily="18" charset="0"/>
            </a:endParaRPr>
          </a:p>
          <a:p>
            <a:endParaRPr lang="zh-CN" altLang="en-US" sz="1600" dirty="0">
              <a:latin typeface="Times New Roman" panose="02020603050405020304" pitchFamily="18" charset="0"/>
              <a:cs typeface="Times New Roman" panose="02020603050405020304" pitchFamily="18" charset="0"/>
            </a:endParaRPr>
          </a:p>
          <a:p>
            <a:pPr algn="l">
              <a:spcAft>
                <a:spcPts val="500"/>
              </a:spcAft>
              <a:buClrTx/>
              <a:buSzTx/>
              <a:buFontTx/>
            </a:pPr>
            <a:endParaRPr lang="zh-CN" altLang="en-US" dirty="0"/>
          </a:p>
        </p:txBody>
      </p:sp>
      <p:sp>
        <p:nvSpPr>
          <p:cNvPr id="11" name="标题 10"/>
          <p:cNvSpPr>
            <a:spLocks noGrp="1"/>
          </p:cNvSpPr>
          <p:nvPr>
            <p:ph type="title"/>
          </p:nvPr>
        </p:nvSpPr>
        <p:spPr>
          <a:xfrm>
            <a:off x="459190" y="137027"/>
            <a:ext cx="8372163" cy="574183"/>
          </a:xfrm>
        </p:spPr>
        <p:txBody>
          <a:bodyPr>
            <a:normAutofit/>
          </a:bodyPr>
          <a:lstStyle/>
          <a:p>
            <a:r>
              <a:rPr lang="zh-CN" sz="3110" dirty="0">
                <a:latin typeface="微软雅黑" panose="020B0503020204020204" pitchFamily="34" charset="-122"/>
                <a:ea typeface="微软雅黑" panose="020B0503020204020204" pitchFamily="34" charset="-122"/>
                <a:cs typeface="微软雅黑" panose="020B0503020204020204" pitchFamily="34" charset="-122"/>
              </a:rPr>
              <a:t>四、</a:t>
            </a:r>
            <a:r>
              <a:rPr sz="3110" dirty="0">
                <a:latin typeface="微软雅黑" panose="020B0503020204020204" pitchFamily="34" charset="-122"/>
                <a:ea typeface="微软雅黑" panose="020B0503020204020204" pitchFamily="34" charset="-122"/>
                <a:cs typeface="微软雅黑" panose="020B0503020204020204" pitchFamily="34" charset="-122"/>
                <a:sym typeface="+mn-ea"/>
              </a:rPr>
              <a:t>移动机器人</a:t>
            </a:r>
            <a:r>
              <a:rPr sz="3110" dirty="0">
                <a:latin typeface="微软雅黑" panose="020B0503020204020204" pitchFamily="34" charset="-122"/>
                <a:ea typeface="微软雅黑" panose="020B0503020204020204" pitchFamily="34" charset="-122"/>
                <a:cs typeface="微软雅黑" panose="020B0503020204020204" pitchFamily="34" charset="-122"/>
              </a:rPr>
              <a:t>仿真环境配置</a:t>
            </a:r>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14045" y="1061720"/>
            <a:ext cx="7813675" cy="5395595"/>
          </a:xfrm>
          <a:prstGeom prst="rect">
            <a:avLst/>
          </a:prstGeom>
          <a:noFill/>
        </p:spPr>
        <p:txBody>
          <a:bodyPr wrap="square" rtlCol="0">
            <a:spAutoFit/>
          </a:bodyPr>
          <a:lstStyle/>
          <a:p>
            <a:pPr fontAlgn="auto">
              <a:spcAft>
                <a:spcPts val="300"/>
              </a:spcAft>
            </a:pPr>
            <a:r>
              <a:rPr lang="en-US" altLang="zh-CN" sz="1600" b="1" dirty="0">
                <a:latin typeface="新宋体" panose="02010609030101010101" charset="-122"/>
                <a:ea typeface="新宋体" panose="02010609030101010101" charset="-122"/>
                <a:cs typeface="新宋体" panose="02010609030101010101" charset="-122"/>
                <a:sym typeface="+mn-ea"/>
              </a:rPr>
              <a:t>4</a:t>
            </a:r>
            <a:r>
              <a:rPr lang="zh-CN" altLang="en-US" sz="1600" b="1" dirty="0">
                <a:latin typeface="新宋体" panose="02010609030101010101" charset="-122"/>
                <a:ea typeface="新宋体" panose="02010609030101010101" charset="-122"/>
                <a:cs typeface="新宋体" panose="02010609030101010101" charset="-122"/>
                <a:sym typeface="+mn-ea"/>
              </a:rPr>
              <a:t>、建完图后保存地图</a:t>
            </a:r>
          </a:p>
          <a:p>
            <a:pPr indent="226695" algn="l" fontAlgn="auto">
              <a:lnSpc>
                <a:spcPct val="110000"/>
              </a:lnSpc>
              <a:spcBef>
                <a:spcPts val="0"/>
              </a:spcBef>
              <a:spcAft>
                <a:spcPts val="0"/>
              </a:spcAft>
              <a:buClrTx/>
              <a:buSzTx/>
              <a:buNone/>
            </a:pPr>
            <a:r>
              <a:rPr lang="en-US" altLang="zh-CN" sz="1600" dirty="0" err="1">
                <a:sym typeface="+mn-ea"/>
              </a:rPr>
              <a:t>小车遍历完环境所有地方以后，打开一个新的命令行窗口，切换到src</a:t>
            </a:r>
            <a:r>
              <a:rPr lang="en-US" altLang="zh-CN" sz="1600" dirty="0">
                <a:sym typeface="+mn-ea"/>
              </a:rPr>
              <a:t>/turtlebot3/turtlebot3_navigation/</a:t>
            </a:r>
            <a:r>
              <a:rPr lang="en-US" altLang="zh-CN" sz="1600" dirty="0" err="1">
                <a:sym typeface="+mn-ea"/>
              </a:rPr>
              <a:t>maps路径，删除已经存在的map.pgm和map.yaml文件。然后在此窗口保存地图</a:t>
            </a:r>
            <a:endParaRPr lang="en-US" altLang="zh-CN" sz="1600" dirty="0">
              <a:sym typeface="+mn-ea"/>
            </a:endParaRPr>
          </a:p>
          <a:p>
            <a:pPr indent="226695" algn="l" fontAlgn="auto">
              <a:lnSpc>
                <a:spcPct val="110000"/>
              </a:lnSpc>
              <a:spcBef>
                <a:spcPts val="0"/>
              </a:spcBef>
              <a:spcAft>
                <a:spcPts val="0"/>
              </a:spcAft>
              <a:buClrTx/>
              <a:buSzTx/>
              <a:buNone/>
            </a:pPr>
            <a:r>
              <a:rPr lang="en-US" altLang="zh-CN" sz="1600" dirty="0" err="1">
                <a:sym typeface="+mn-ea"/>
              </a:rPr>
              <a:t>rosrun</a:t>
            </a:r>
            <a:r>
              <a:rPr lang="en-US" altLang="zh-CN" sz="1600" dirty="0">
                <a:sym typeface="+mn-ea"/>
              </a:rPr>
              <a:t> </a:t>
            </a:r>
            <a:r>
              <a:rPr lang="en-US" altLang="zh-CN" sz="1600" dirty="0" err="1">
                <a:sym typeface="+mn-ea"/>
              </a:rPr>
              <a:t>map_server</a:t>
            </a:r>
            <a:r>
              <a:rPr lang="en-US" altLang="zh-CN" sz="1600" dirty="0">
                <a:sym typeface="+mn-ea"/>
              </a:rPr>
              <a:t> </a:t>
            </a:r>
            <a:r>
              <a:rPr lang="en-US" altLang="zh-CN" sz="1600" dirty="0" err="1">
                <a:sym typeface="+mn-ea"/>
              </a:rPr>
              <a:t>map_saver</a:t>
            </a:r>
            <a:r>
              <a:rPr lang="en-US" altLang="zh-CN" sz="1600" dirty="0">
                <a:sym typeface="+mn-ea"/>
              </a:rPr>
              <a:t> -f map</a:t>
            </a:r>
          </a:p>
          <a:p>
            <a:pPr fontAlgn="auto">
              <a:spcAft>
                <a:spcPts val="300"/>
              </a:spcAft>
            </a:pPr>
            <a:r>
              <a:rPr lang="en-US" altLang="zh-CN" sz="1600" b="1" dirty="0">
                <a:latin typeface="新宋体" panose="02010609030101010101" charset="-122"/>
                <a:ea typeface="新宋体" panose="02010609030101010101" charset="-122"/>
                <a:cs typeface="新宋体" panose="02010609030101010101" charset="-122"/>
                <a:sym typeface="+mn-ea"/>
              </a:rPr>
              <a:t>5.导航</a:t>
            </a:r>
          </a:p>
          <a:p>
            <a:pPr fontAlgn="auto">
              <a:spcAft>
                <a:spcPts val="300"/>
              </a:spcAft>
            </a:pPr>
            <a:r>
              <a:rPr lang="zh-CN" altLang="en-US" sz="1600" dirty="0">
                <a:latin typeface="Times New Roman" panose="02020603050405020304" pitchFamily="18" charset="0"/>
                <a:cs typeface="Times New Roman" panose="02020603050405020304" pitchFamily="18" charset="0"/>
                <a:sym typeface="+mn-ea"/>
              </a:rPr>
              <a:t>（</a:t>
            </a:r>
            <a:r>
              <a:rPr lang="en-US" altLang="zh-CN" sz="1600" dirty="0">
                <a:latin typeface="Times New Roman" panose="02020603050405020304" pitchFamily="18" charset="0"/>
                <a:cs typeface="Times New Roman" panose="02020603050405020304" pitchFamily="18" charset="0"/>
                <a:sym typeface="+mn-ea"/>
              </a:rPr>
              <a:t>1</a:t>
            </a:r>
            <a:r>
              <a:rPr lang="zh-CN" altLang="en-US" sz="1600" dirty="0">
                <a:latin typeface="Times New Roman" panose="02020603050405020304" pitchFamily="18" charset="0"/>
                <a:cs typeface="Times New Roman" panose="02020603050405020304" pitchFamily="18" charset="0"/>
                <a:sym typeface="+mn-ea"/>
              </a:rPr>
              <a:t>）运行</a:t>
            </a:r>
          </a:p>
          <a:p>
            <a:pPr fontAlgn="auto">
              <a:spcAft>
                <a:spcPts val="300"/>
              </a:spcAft>
            </a:pPr>
            <a:r>
              <a:rPr lang="zh-CN" altLang="en-US" sz="1600" dirty="0">
                <a:latin typeface="Times New Roman" panose="02020603050405020304" pitchFamily="18" charset="0"/>
                <a:cs typeface="Times New Roman" panose="02020603050405020304" pitchFamily="18" charset="0"/>
                <a:sym typeface="+mn-ea"/>
              </a:rPr>
              <a:t>roslaunch turtlebot3_gazebo turtlebot3_world_small_bringup.launch </a:t>
            </a:r>
          </a:p>
          <a:p>
            <a:pPr fontAlgn="auto">
              <a:spcAft>
                <a:spcPts val="300"/>
              </a:spcAft>
            </a:pPr>
            <a:r>
              <a:rPr lang="zh-CN" altLang="en-US" sz="1600" dirty="0">
                <a:latin typeface="Times New Roman" panose="02020603050405020304" pitchFamily="18" charset="0"/>
                <a:cs typeface="Times New Roman" panose="02020603050405020304" pitchFamily="18" charset="0"/>
                <a:sym typeface="+mn-ea"/>
              </a:rPr>
              <a:t>roslaunch turtlebot3_navigation   turtlebot3_navigation.launch </a:t>
            </a:r>
          </a:p>
          <a:p>
            <a:pPr fontAlgn="auto">
              <a:spcAft>
                <a:spcPts val="300"/>
              </a:spcAft>
            </a:pPr>
            <a:r>
              <a:rPr lang="zh-CN" altLang="en-US" sz="1600" dirty="0">
                <a:latin typeface="Times New Roman" panose="02020603050405020304" pitchFamily="18" charset="0"/>
                <a:cs typeface="Times New Roman" panose="02020603050405020304" pitchFamily="18" charset="0"/>
                <a:sym typeface="+mn-ea"/>
              </a:rPr>
              <a:t>运行自己写的</a:t>
            </a:r>
            <a:r>
              <a:rPr lang="en-US" altLang="zh-CN" sz="1600" dirty="0">
                <a:latin typeface="Times New Roman" panose="02020603050405020304" pitchFamily="18" charset="0"/>
                <a:cs typeface="Times New Roman" panose="02020603050405020304" pitchFamily="18" charset="0"/>
                <a:sym typeface="+mn-ea"/>
              </a:rPr>
              <a:t>A*</a:t>
            </a:r>
            <a:r>
              <a:rPr lang="zh-CN" altLang="en-US" sz="1600" dirty="0">
                <a:latin typeface="Times New Roman" panose="02020603050405020304" pitchFamily="18" charset="0"/>
                <a:cs typeface="Times New Roman" panose="02020603050405020304" pitchFamily="18" charset="0"/>
                <a:sym typeface="+mn-ea"/>
              </a:rPr>
              <a:t>算法包</a:t>
            </a:r>
          </a:p>
          <a:p>
            <a:pPr fontAlgn="auto">
              <a:spcAft>
                <a:spcPts val="300"/>
              </a:spcAft>
            </a:pPr>
            <a:r>
              <a:rPr lang="zh-CN" altLang="en-US" sz="1600" dirty="0">
                <a:latin typeface="Times New Roman" panose="02020603050405020304" pitchFamily="18" charset="0"/>
                <a:cs typeface="Times New Roman" panose="02020603050405020304" pitchFamily="18" charset="0"/>
                <a:sym typeface="+mn-ea"/>
              </a:rPr>
              <a:t>（</a:t>
            </a:r>
            <a:r>
              <a:rPr lang="en-US" altLang="zh-CN" sz="1600" dirty="0">
                <a:latin typeface="Times New Roman" panose="02020603050405020304" pitchFamily="18" charset="0"/>
                <a:cs typeface="Times New Roman" panose="02020603050405020304" pitchFamily="18" charset="0"/>
                <a:sym typeface="+mn-ea"/>
              </a:rPr>
              <a:t>2</a:t>
            </a:r>
            <a:r>
              <a:rPr lang="zh-CN" altLang="en-US" sz="1600" dirty="0">
                <a:latin typeface="Times New Roman" panose="02020603050405020304" pitchFamily="18" charset="0"/>
                <a:cs typeface="Times New Roman" panose="02020603050405020304" pitchFamily="18" charset="0"/>
                <a:sym typeface="+mn-ea"/>
              </a:rPr>
              <a:t>）利用上次作业建立的</a:t>
            </a:r>
            <a:r>
              <a:rPr lang="en-US" altLang="zh-CN" sz="1600" dirty="0">
                <a:latin typeface="Times New Roman" panose="02020603050405020304" pitchFamily="18" charset="0"/>
                <a:cs typeface="Times New Roman" panose="02020603050405020304" pitchFamily="18" charset="0"/>
                <a:sym typeface="+mn-ea"/>
              </a:rPr>
              <a:t>A*</a:t>
            </a:r>
            <a:r>
              <a:rPr lang="zh-CN" altLang="en-US" sz="1600" dirty="0">
                <a:latin typeface="Times New Roman" panose="02020603050405020304" pitchFamily="18" charset="0"/>
                <a:cs typeface="Times New Roman" panose="02020603050405020304" pitchFamily="18" charset="0"/>
                <a:sym typeface="+mn-ea"/>
              </a:rPr>
              <a:t>算法进行规划。</a:t>
            </a:r>
          </a:p>
          <a:p>
            <a:pPr marL="285750" indent="-285750" fontAlgn="auto">
              <a:spcAft>
                <a:spcPts val="300"/>
              </a:spcAft>
              <a:buFont typeface="Wingdings" panose="05000000000000000000" charset="0"/>
              <a:buChar char="l"/>
            </a:pPr>
            <a:r>
              <a:rPr lang="zh-CN" altLang="en-US" sz="1600" dirty="0">
                <a:latin typeface="Times New Roman" panose="02020603050405020304" pitchFamily="18" charset="0"/>
                <a:cs typeface="Times New Roman" panose="02020603050405020304" pitchFamily="18" charset="0"/>
                <a:sym typeface="+mn-ea"/>
              </a:rPr>
              <a:t>将</a:t>
            </a:r>
            <a:r>
              <a:rPr lang="en-US" altLang="zh-CN" sz="1600" dirty="0">
                <a:latin typeface="Times New Roman" panose="02020603050405020304" pitchFamily="18" charset="0"/>
                <a:cs typeface="Times New Roman" panose="02020603050405020304" pitchFamily="18" charset="0"/>
                <a:sym typeface="+mn-ea"/>
              </a:rPr>
              <a:t>A*</a:t>
            </a:r>
            <a:r>
              <a:rPr lang="zh-CN" altLang="en-US" sz="1600" dirty="0">
                <a:latin typeface="Times New Roman" panose="02020603050405020304" pitchFamily="18" charset="0"/>
                <a:cs typeface="Times New Roman" panose="02020603050405020304" pitchFamily="18" charset="0"/>
                <a:sym typeface="+mn-ea"/>
              </a:rPr>
              <a:t>算法初始位置订阅的话题改为：</a:t>
            </a:r>
            <a:r>
              <a:rPr lang="en-US" altLang="zh-CN" sz="1600" dirty="0" err="1">
                <a:latin typeface="Times New Roman" panose="02020603050405020304" pitchFamily="18" charset="0"/>
                <a:cs typeface="Times New Roman" panose="02020603050405020304" pitchFamily="18" charset="0"/>
                <a:sym typeface="+mn-ea"/>
              </a:rPr>
              <a:t>move_base</a:t>
            </a:r>
            <a:r>
              <a:rPr lang="en-US" altLang="zh-CN" sz="1600" dirty="0">
                <a:latin typeface="Times New Roman" panose="02020603050405020304" pitchFamily="18" charset="0"/>
                <a:cs typeface="Times New Roman" panose="02020603050405020304" pitchFamily="18" charset="0"/>
                <a:sym typeface="+mn-ea"/>
              </a:rPr>
              <a:t>/</a:t>
            </a:r>
            <a:r>
              <a:rPr lang="en-US" altLang="zh-CN" sz="1600" dirty="0" err="1">
                <a:latin typeface="Times New Roman" panose="02020603050405020304" pitchFamily="18" charset="0"/>
                <a:cs typeface="Times New Roman" panose="02020603050405020304" pitchFamily="18" charset="0"/>
                <a:sym typeface="+mn-ea"/>
              </a:rPr>
              <a:t>NavfnROS</a:t>
            </a:r>
            <a:r>
              <a:rPr lang="en-US" altLang="zh-CN" sz="1600" dirty="0">
                <a:latin typeface="Times New Roman" panose="02020603050405020304" pitchFamily="18" charset="0"/>
                <a:cs typeface="Times New Roman" panose="02020603050405020304" pitchFamily="18" charset="0"/>
                <a:sym typeface="+mn-ea"/>
              </a:rPr>
              <a:t>/</a:t>
            </a:r>
            <a:r>
              <a:rPr lang="en-US" altLang="zh-CN" sz="1600" dirty="0" err="1">
                <a:latin typeface="Times New Roman" panose="02020603050405020304" pitchFamily="18" charset="0"/>
                <a:cs typeface="Times New Roman" panose="02020603050405020304" pitchFamily="18" charset="0"/>
                <a:sym typeface="+mn-ea"/>
              </a:rPr>
              <a:t>Astar</a:t>
            </a:r>
            <a:r>
              <a:rPr lang="en-US" altLang="zh-CN" sz="1600" dirty="0">
                <a:latin typeface="Times New Roman" panose="02020603050405020304" pitchFamily="18" charset="0"/>
                <a:cs typeface="Times New Roman" panose="02020603050405020304" pitchFamily="18" charset="0"/>
                <a:sym typeface="+mn-ea"/>
              </a:rPr>
              <a:t>/</a:t>
            </a:r>
            <a:r>
              <a:rPr lang="en-US" altLang="zh-CN" sz="1600" dirty="0" err="1">
                <a:latin typeface="Times New Roman" panose="02020603050405020304" pitchFamily="18" charset="0"/>
                <a:cs typeface="Times New Roman" panose="02020603050405020304" pitchFamily="18" charset="0"/>
                <a:sym typeface="+mn-ea"/>
              </a:rPr>
              <a:t>initialpose</a:t>
            </a:r>
            <a:endParaRPr lang="en-US" altLang="zh-CN" sz="1600" dirty="0">
              <a:latin typeface="Times New Roman" panose="02020603050405020304" pitchFamily="18" charset="0"/>
              <a:cs typeface="Times New Roman" panose="02020603050405020304" pitchFamily="18" charset="0"/>
              <a:sym typeface="+mn-ea"/>
            </a:endParaRPr>
          </a:p>
          <a:p>
            <a:pPr marL="285750" indent="-285750" fontAlgn="auto">
              <a:spcAft>
                <a:spcPts val="300"/>
              </a:spcAft>
              <a:buFont typeface="Wingdings" panose="05000000000000000000" charset="0"/>
              <a:buChar char="l"/>
            </a:pPr>
            <a:r>
              <a:rPr lang="zh-CN" altLang="en-US" sz="1600" dirty="0">
                <a:latin typeface="Times New Roman" panose="02020603050405020304" pitchFamily="18" charset="0"/>
                <a:cs typeface="Times New Roman" panose="02020603050405020304" pitchFamily="18" charset="0"/>
                <a:sym typeface="+mn-ea"/>
              </a:rPr>
              <a:t>将</a:t>
            </a:r>
            <a:r>
              <a:rPr lang="en-US" altLang="zh-CN" sz="1600" dirty="0">
                <a:latin typeface="Times New Roman" panose="02020603050405020304" pitchFamily="18" charset="0"/>
                <a:cs typeface="Times New Roman" panose="02020603050405020304" pitchFamily="18" charset="0"/>
                <a:sym typeface="+mn-ea"/>
              </a:rPr>
              <a:t>A*</a:t>
            </a:r>
            <a:r>
              <a:rPr lang="zh-CN" altLang="en-US" sz="1600" dirty="0">
                <a:latin typeface="Times New Roman" panose="02020603050405020304" pitchFamily="18" charset="0"/>
                <a:cs typeface="Times New Roman" panose="02020603050405020304" pitchFamily="18" charset="0"/>
                <a:sym typeface="+mn-ea"/>
              </a:rPr>
              <a:t>算法目标位置订阅的话题改为：</a:t>
            </a:r>
            <a:r>
              <a:rPr lang="en-US" altLang="zh-CN" sz="1600" dirty="0" err="1">
                <a:latin typeface="Times New Roman" panose="02020603050405020304" pitchFamily="18" charset="0"/>
                <a:cs typeface="Times New Roman" panose="02020603050405020304" pitchFamily="18" charset="0"/>
                <a:sym typeface="+mn-ea"/>
              </a:rPr>
              <a:t>move_base</a:t>
            </a:r>
            <a:r>
              <a:rPr lang="en-US" altLang="zh-CN" sz="1600" dirty="0">
                <a:latin typeface="Times New Roman" panose="02020603050405020304" pitchFamily="18" charset="0"/>
                <a:cs typeface="Times New Roman" panose="02020603050405020304" pitchFamily="18" charset="0"/>
                <a:sym typeface="+mn-ea"/>
              </a:rPr>
              <a:t>/</a:t>
            </a:r>
            <a:r>
              <a:rPr lang="en-US" altLang="zh-CN" sz="1600" dirty="0" err="1">
                <a:latin typeface="Times New Roman" panose="02020603050405020304" pitchFamily="18" charset="0"/>
                <a:cs typeface="Times New Roman" panose="02020603050405020304" pitchFamily="18" charset="0"/>
                <a:sym typeface="+mn-ea"/>
              </a:rPr>
              <a:t>NavfnROS</a:t>
            </a:r>
            <a:r>
              <a:rPr lang="en-US" altLang="zh-CN" sz="1600" dirty="0">
                <a:latin typeface="Times New Roman" panose="02020603050405020304" pitchFamily="18" charset="0"/>
                <a:cs typeface="Times New Roman" panose="02020603050405020304" pitchFamily="18" charset="0"/>
                <a:sym typeface="+mn-ea"/>
              </a:rPr>
              <a:t>/</a:t>
            </a:r>
            <a:r>
              <a:rPr lang="en-US" altLang="zh-CN" sz="1600" dirty="0" err="1">
                <a:latin typeface="Times New Roman" panose="02020603050405020304" pitchFamily="18" charset="0"/>
                <a:cs typeface="Times New Roman" panose="02020603050405020304" pitchFamily="18" charset="0"/>
                <a:sym typeface="+mn-ea"/>
              </a:rPr>
              <a:t>Astar</a:t>
            </a:r>
            <a:r>
              <a:rPr lang="en-US" altLang="zh-CN" sz="1600" dirty="0">
                <a:latin typeface="Times New Roman" panose="02020603050405020304" pitchFamily="18" charset="0"/>
                <a:cs typeface="Times New Roman" panose="02020603050405020304" pitchFamily="18" charset="0"/>
                <a:sym typeface="+mn-ea"/>
              </a:rPr>
              <a:t>/target</a:t>
            </a:r>
            <a:endParaRPr lang="zh-CN" altLang="en-US" sz="1600" dirty="0">
              <a:latin typeface="Times New Roman" panose="02020603050405020304" pitchFamily="18" charset="0"/>
              <a:cs typeface="Times New Roman" panose="02020603050405020304" pitchFamily="18" charset="0"/>
              <a:sym typeface="+mn-ea"/>
            </a:endParaRPr>
          </a:p>
          <a:p>
            <a:pPr marL="285750" indent="-285750" fontAlgn="auto">
              <a:spcAft>
                <a:spcPts val="300"/>
              </a:spcAft>
              <a:buFont typeface="Wingdings" panose="05000000000000000000" charset="0"/>
              <a:buChar char="l"/>
            </a:pPr>
            <a:r>
              <a:rPr lang="zh-CN" altLang="en-US" sz="1600" dirty="0">
                <a:latin typeface="Times New Roman" panose="02020603050405020304" pitchFamily="18" charset="0"/>
                <a:cs typeface="Times New Roman" panose="02020603050405020304" pitchFamily="18" charset="0"/>
                <a:sym typeface="+mn-ea"/>
              </a:rPr>
              <a:t>将规划的路径实时发送到话题</a:t>
            </a:r>
            <a:r>
              <a:rPr lang="en-US" altLang="zh-CN" sz="1600" dirty="0">
                <a:latin typeface="Times New Roman" panose="02020603050405020304" pitchFamily="18" charset="0"/>
                <a:cs typeface="Times New Roman" panose="02020603050405020304" pitchFamily="18" charset="0"/>
                <a:sym typeface="+mn-ea"/>
              </a:rPr>
              <a:t>“</a:t>
            </a:r>
            <a:r>
              <a:rPr lang="zh-CN" altLang="en-US" sz="1600" dirty="0">
                <a:latin typeface="Times New Roman" panose="02020603050405020304" pitchFamily="18" charset="0"/>
                <a:cs typeface="Times New Roman" panose="02020603050405020304" pitchFamily="18" charset="0"/>
                <a:sym typeface="+mn-ea"/>
              </a:rPr>
              <a:t>move_base/NavfnROS/nav_path</a:t>
            </a:r>
            <a:r>
              <a:rPr lang="en-US" altLang="zh-CN" sz="1600" dirty="0">
                <a:latin typeface="Times New Roman" panose="02020603050405020304" pitchFamily="18" charset="0"/>
                <a:cs typeface="Times New Roman" panose="02020603050405020304" pitchFamily="18" charset="0"/>
                <a:sym typeface="+mn-ea"/>
              </a:rPr>
              <a:t>”</a:t>
            </a:r>
            <a:r>
              <a:rPr lang="zh-CN" altLang="en-US" sz="1600" dirty="0">
                <a:latin typeface="Times New Roman" panose="02020603050405020304" pitchFamily="18" charset="0"/>
                <a:cs typeface="Times New Roman" panose="02020603050405020304" pitchFamily="18" charset="0"/>
                <a:sym typeface="+mn-ea"/>
              </a:rPr>
              <a:t>，步骤（</a:t>
            </a:r>
            <a:r>
              <a:rPr lang="en-US" altLang="zh-CN" sz="1600" dirty="0">
                <a:latin typeface="Times New Roman" panose="02020603050405020304" pitchFamily="18" charset="0"/>
                <a:cs typeface="Times New Roman" panose="02020603050405020304" pitchFamily="18" charset="0"/>
                <a:sym typeface="+mn-ea"/>
              </a:rPr>
              <a:t>1</a:t>
            </a:r>
            <a:r>
              <a:rPr lang="zh-CN" altLang="en-US" sz="1600" dirty="0">
                <a:latin typeface="Times New Roman" panose="02020603050405020304" pitchFamily="18" charset="0"/>
                <a:cs typeface="Times New Roman" panose="02020603050405020304" pitchFamily="18" charset="0"/>
                <a:sym typeface="+mn-ea"/>
              </a:rPr>
              <a:t>）的包会自动订阅该话题进行规划。</a:t>
            </a:r>
            <a:endParaRPr lang="zh-CN" altLang="en-US" sz="1600" dirty="0"/>
          </a:p>
          <a:p>
            <a:pPr indent="226695" algn="l" fontAlgn="auto">
              <a:lnSpc>
                <a:spcPct val="110000"/>
              </a:lnSpc>
              <a:spcBef>
                <a:spcPts val="0"/>
              </a:spcBef>
              <a:spcAft>
                <a:spcPts val="0"/>
              </a:spcAft>
              <a:buClrTx/>
              <a:buSzTx/>
              <a:buFontTx/>
            </a:pPr>
            <a:endParaRPr lang="en-US" altLang="zh-CN" sz="1600" dirty="0"/>
          </a:p>
          <a:p>
            <a:pPr indent="226695" algn="l" fontAlgn="auto">
              <a:lnSpc>
                <a:spcPct val="110000"/>
              </a:lnSpc>
              <a:spcAft>
                <a:spcPts val="500"/>
              </a:spcAft>
              <a:buClrTx/>
              <a:buSzTx/>
              <a:buNone/>
            </a:pPr>
            <a:endParaRPr lang="zh-CN" altLang="en-US" sz="1600" dirty="0">
              <a:latin typeface="Times New Roman" panose="02020603050405020304" pitchFamily="18" charset="0"/>
              <a:cs typeface="Times New Roman" panose="02020603050405020304" pitchFamily="18" charset="0"/>
            </a:endParaRPr>
          </a:p>
          <a:p>
            <a:endParaRPr lang="zh-CN" altLang="en-US" sz="1600" dirty="0">
              <a:latin typeface="Times New Roman" panose="02020603050405020304" pitchFamily="18" charset="0"/>
              <a:cs typeface="Times New Roman" panose="02020603050405020304" pitchFamily="18" charset="0"/>
            </a:endParaRPr>
          </a:p>
          <a:p>
            <a:pPr algn="l">
              <a:spcAft>
                <a:spcPts val="500"/>
              </a:spcAft>
              <a:buClrTx/>
              <a:buSzTx/>
              <a:buFontTx/>
            </a:pPr>
            <a:endParaRPr lang="zh-CN" altLang="en-US" dirty="0"/>
          </a:p>
        </p:txBody>
      </p:sp>
      <p:sp>
        <p:nvSpPr>
          <p:cNvPr id="11" name="标题 10"/>
          <p:cNvSpPr>
            <a:spLocks noGrp="1"/>
          </p:cNvSpPr>
          <p:nvPr>
            <p:ph type="title"/>
          </p:nvPr>
        </p:nvSpPr>
        <p:spPr>
          <a:xfrm>
            <a:off x="459190" y="137027"/>
            <a:ext cx="8372163" cy="574183"/>
          </a:xfrm>
        </p:spPr>
        <p:txBody>
          <a:bodyPr>
            <a:normAutofit/>
          </a:bodyPr>
          <a:lstStyle/>
          <a:p>
            <a:r>
              <a:rPr lang="zh-CN" sz="3110" dirty="0">
                <a:latin typeface="微软雅黑" panose="020B0503020204020204" pitchFamily="34" charset="-122"/>
                <a:ea typeface="微软雅黑" panose="020B0503020204020204" pitchFamily="34" charset="-122"/>
                <a:cs typeface="微软雅黑" panose="020B0503020204020204" pitchFamily="34" charset="-122"/>
              </a:rPr>
              <a:t>四、</a:t>
            </a:r>
            <a:r>
              <a:rPr sz="3110" dirty="0">
                <a:latin typeface="微软雅黑" panose="020B0503020204020204" pitchFamily="34" charset="-122"/>
                <a:ea typeface="微软雅黑" panose="020B0503020204020204" pitchFamily="34" charset="-122"/>
                <a:cs typeface="微软雅黑" panose="020B0503020204020204" pitchFamily="34" charset="-122"/>
                <a:sym typeface="+mn-ea"/>
              </a:rPr>
              <a:t>移动机器人</a:t>
            </a:r>
            <a:r>
              <a:rPr sz="3110" dirty="0">
                <a:latin typeface="微软雅黑" panose="020B0503020204020204" pitchFamily="34" charset="-122"/>
                <a:ea typeface="微软雅黑" panose="020B0503020204020204" pitchFamily="34" charset="-122"/>
                <a:cs typeface="微软雅黑" panose="020B0503020204020204" pitchFamily="34" charset="-122"/>
              </a:rPr>
              <a:t>仿真环境配置</a:t>
            </a: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59190" y="137027"/>
            <a:ext cx="8372163" cy="574183"/>
          </a:xfrm>
        </p:spPr>
        <p:txBody>
          <a:bodyPr>
            <a:normAutofit/>
          </a:bodyPr>
          <a:lstStyle/>
          <a:p>
            <a:r>
              <a:rPr lang="zh-CN" altLang="en-US" sz="3110" dirty="0">
                <a:latin typeface="微软雅黑" panose="020B0503020204020204" pitchFamily="34" charset="-122"/>
                <a:ea typeface="微软雅黑" panose="020B0503020204020204" pitchFamily="34" charset="-122"/>
                <a:cs typeface="微软雅黑" panose="020B0503020204020204" pitchFamily="34" charset="-122"/>
              </a:rPr>
              <a:t>五</a:t>
            </a:r>
            <a:r>
              <a:rPr lang="zh-CN" sz="311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110" dirty="0">
                <a:latin typeface="微软雅黑" panose="020B0503020204020204" pitchFamily="34" charset="-122"/>
                <a:ea typeface="微软雅黑" panose="020B0503020204020204" pitchFamily="34" charset="-122"/>
                <a:cs typeface="微软雅黑" panose="020B0503020204020204" pitchFamily="34" charset="-122"/>
                <a:sym typeface="+mn-ea"/>
              </a:rPr>
              <a:t>任意起点终点运动演示</a:t>
            </a:r>
            <a:endParaRPr sz="311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大作业视频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793" y="1043618"/>
            <a:ext cx="8992414" cy="5471946"/>
          </a:xfrm>
          <a:prstGeom prst="rect">
            <a:avLst/>
          </a:prstGeom>
        </p:spPr>
      </p:pic>
    </p:spTree>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59190" y="137027"/>
            <a:ext cx="8372163" cy="574183"/>
          </a:xfrm>
        </p:spPr>
        <p:txBody>
          <a:bodyPr>
            <a:normAutofit/>
          </a:bodyPr>
          <a:lstStyle/>
          <a:p>
            <a:r>
              <a:rPr lang="zh-CN" altLang="en-US" sz="3110" dirty="0">
                <a:latin typeface="微软雅黑" panose="020B0503020204020204" pitchFamily="34" charset="-122"/>
                <a:ea typeface="微软雅黑" panose="020B0503020204020204" pitchFamily="34" charset="-122"/>
                <a:cs typeface="微软雅黑" panose="020B0503020204020204" pitchFamily="34" charset="-122"/>
              </a:rPr>
              <a:t>五</a:t>
            </a:r>
            <a:r>
              <a:rPr lang="zh-CN" sz="311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110" dirty="0">
                <a:latin typeface="微软雅黑" panose="020B0503020204020204" pitchFamily="34" charset="-122"/>
                <a:ea typeface="微软雅黑" panose="020B0503020204020204" pitchFamily="34" charset="-122"/>
                <a:cs typeface="微软雅黑" panose="020B0503020204020204" pitchFamily="34" charset="-122"/>
                <a:sym typeface="+mn-ea"/>
              </a:rPr>
              <a:t>参考起点终点运动演示</a:t>
            </a:r>
            <a:endParaRPr sz="311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大作业视频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57" y="966362"/>
            <a:ext cx="9108485" cy="5542576"/>
          </a:xfrm>
          <a:prstGeom prst="rect">
            <a:avLst/>
          </a:prstGeom>
        </p:spPr>
      </p:pic>
    </p:spTree>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79592">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86357" y="2082997"/>
            <a:ext cx="843427" cy="443226"/>
            <a:chOff x="666810" y="2586037"/>
            <a:chExt cx="468000" cy="245937"/>
          </a:xfrm>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2578855" y="249066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88442" y="2076269"/>
            <a:ext cx="4009923" cy="460375"/>
          </a:xfrm>
          <a:prstGeom prst="rect">
            <a:avLst/>
          </a:prstGeom>
          <a:noFill/>
        </p:spPr>
        <p:txBody>
          <a:bodyPr wrap="square" rtlCol="0">
            <a:spAutoFit/>
          </a:bodyPr>
          <a:lstStyle>
            <a:defPPr>
              <a:defRPr lang="zh-CN"/>
            </a:defPPr>
            <a:lvl1pPr>
              <a:defRPr sz="2400"/>
            </a:lvl1pPr>
          </a:lstStyle>
          <a:p>
            <a:r>
              <a:rPr lang="zh-CN" altLang="en-US" dirty="0">
                <a:latin typeface="Times New Roman" panose="02020603050405020304" pitchFamily="18" charset="0"/>
                <a:cs typeface="Times New Roman" panose="02020603050405020304" pitchFamily="18" charset="0"/>
              </a:rPr>
              <a:t>导航与定位概述</a:t>
            </a:r>
          </a:p>
        </p:txBody>
      </p:sp>
      <p:grpSp>
        <p:nvGrpSpPr>
          <p:cNvPr id="13" name="组合 12"/>
          <p:cNvGrpSpPr/>
          <p:nvPr/>
        </p:nvGrpSpPr>
        <p:grpSpPr>
          <a:xfrm>
            <a:off x="1886357" y="1442489"/>
            <a:ext cx="843427" cy="443226"/>
            <a:chOff x="666810" y="2586037"/>
            <a:chExt cx="468000" cy="245937"/>
          </a:xfrm>
        </p:grpSpPr>
        <p:sp>
          <p:nvSpPr>
            <p:cNvPr id="1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5" name="文本框 1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2578855" y="185015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88442" y="1435761"/>
            <a:ext cx="5046709" cy="460375"/>
          </a:xfrm>
          <a:prstGeom prst="rect">
            <a:avLst/>
          </a:prstGeom>
          <a:noFill/>
        </p:spPr>
        <p:txBody>
          <a:bodyPr wrap="square" rtlCol="0">
            <a:spAutoFit/>
          </a:bodyPr>
          <a:lstStyle>
            <a:defPPr>
              <a:defRPr lang="zh-CN"/>
            </a:defPPr>
            <a:lvl1pPr>
              <a:defRPr sz="2400"/>
            </a:lvl1pPr>
          </a:lstStyle>
          <a:p>
            <a:r>
              <a:rPr lang="zh-CN" altLang="en-US" dirty="0">
                <a:latin typeface="Times New Roman" panose="02020603050405020304" pitchFamily="18" charset="0"/>
                <a:cs typeface="Times New Roman" panose="02020603050405020304" pitchFamily="18" charset="0"/>
              </a:rPr>
              <a:t>实现目标</a:t>
            </a:r>
          </a:p>
        </p:txBody>
      </p:sp>
      <p:grpSp>
        <p:nvGrpSpPr>
          <p:cNvPr id="6" name="组合 5"/>
          <p:cNvGrpSpPr/>
          <p:nvPr/>
        </p:nvGrpSpPr>
        <p:grpSpPr>
          <a:xfrm>
            <a:off x="1926997" y="2782132"/>
            <a:ext cx="843427" cy="443226"/>
            <a:chOff x="666810" y="2586037"/>
            <a:chExt cx="468000" cy="245937"/>
          </a:xfrm>
        </p:grpSpPr>
        <p:sp>
          <p:nvSpPr>
            <p:cNvPr id="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9" name="文本框 8"/>
            <p:cNvSpPr txBox="1"/>
            <p:nvPr/>
          </p:nvSpPr>
          <p:spPr>
            <a:xfrm>
              <a:off x="794494" y="2586037"/>
              <a:ext cx="212633" cy="245937"/>
            </a:xfrm>
            <a:prstGeom prst="rect">
              <a:avLst/>
            </a:prstGeom>
            <a:no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cxnSp>
        <p:nvCxnSpPr>
          <p:cNvPr id="10" name="直接连接符 9"/>
          <p:cNvCxnSpPr/>
          <p:nvPr/>
        </p:nvCxnSpPr>
        <p:spPr>
          <a:xfrm>
            <a:off x="2619495" y="3189797"/>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29082" y="2775404"/>
            <a:ext cx="4009923" cy="460375"/>
          </a:xfrm>
          <a:prstGeom prst="rect">
            <a:avLst/>
          </a:prstGeom>
          <a:noFill/>
        </p:spPr>
        <p:txBody>
          <a:bodyPr wrap="square" rtlCol="0">
            <a:spAutoFit/>
          </a:bodyPr>
          <a:lstStyle>
            <a:defPPr>
              <a:defRPr lang="zh-CN"/>
            </a:defPPr>
            <a:lvl1pPr>
              <a:defRPr sz="2400"/>
            </a:lvl1pPr>
          </a:lstStyle>
          <a:p>
            <a:r>
              <a:rPr lang="zh-CN" altLang="en-US" dirty="0">
                <a:latin typeface="Times New Roman" panose="02020603050405020304" pitchFamily="18" charset="0"/>
                <a:cs typeface="Times New Roman" panose="02020603050405020304" pitchFamily="18" charset="0"/>
              </a:rPr>
              <a:t>简明技术指南</a:t>
            </a:r>
          </a:p>
        </p:txBody>
      </p:sp>
      <p:grpSp>
        <p:nvGrpSpPr>
          <p:cNvPr id="19" name="组合 18"/>
          <p:cNvGrpSpPr/>
          <p:nvPr/>
        </p:nvGrpSpPr>
        <p:grpSpPr>
          <a:xfrm>
            <a:off x="1962557" y="3405702"/>
            <a:ext cx="843427" cy="443226"/>
            <a:chOff x="666810" y="2586037"/>
            <a:chExt cx="468000" cy="245937"/>
          </a:xfrm>
        </p:grpSpPr>
        <p:sp>
          <p:nvSpPr>
            <p:cNvPr id="20"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1" name="文本框 20"/>
            <p:cNvSpPr txBox="1"/>
            <p:nvPr/>
          </p:nvSpPr>
          <p:spPr>
            <a:xfrm>
              <a:off x="794494" y="2586037"/>
              <a:ext cx="212633" cy="245937"/>
            </a:xfrm>
            <a:prstGeom prst="rect">
              <a:avLst/>
            </a:prstGeom>
            <a:no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4</a:t>
              </a:r>
            </a:p>
          </p:txBody>
        </p:sp>
      </p:grpSp>
      <p:cxnSp>
        <p:nvCxnSpPr>
          <p:cNvPr id="22" name="直接连接符 21"/>
          <p:cNvCxnSpPr/>
          <p:nvPr/>
        </p:nvCxnSpPr>
        <p:spPr>
          <a:xfrm>
            <a:off x="2655055" y="3813367"/>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64642" y="3398974"/>
            <a:ext cx="4009923" cy="460375"/>
          </a:xfrm>
          <a:prstGeom prst="rect">
            <a:avLst/>
          </a:prstGeom>
          <a:noFill/>
        </p:spPr>
        <p:txBody>
          <a:bodyPr wrap="square" rtlCol="0">
            <a:spAutoFit/>
          </a:bodyPr>
          <a:lstStyle>
            <a:defPPr>
              <a:defRPr lang="zh-CN"/>
            </a:defPPr>
            <a:lvl1pPr>
              <a:defRPr sz="2400"/>
            </a:lvl1pPr>
          </a:lstStyle>
          <a:p>
            <a:r>
              <a:rPr lang="zh-CN" altLang="en-US" dirty="0">
                <a:latin typeface="Times New Roman" panose="02020603050405020304" pitchFamily="18" charset="0"/>
                <a:cs typeface="Times New Roman" panose="02020603050405020304" pitchFamily="18" charset="0"/>
              </a:rPr>
              <a:t>移动机器人仿真环境配置</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
          <p:cNvSpPr txBox="1"/>
          <p:nvPr/>
        </p:nvSpPr>
        <p:spPr>
          <a:xfrm>
            <a:off x="227324" y="154445"/>
            <a:ext cx="8372163" cy="574183"/>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zh-CN" altLang="en-US" sz="2800" dirty="0">
                <a:latin typeface="Times New Roman" panose="02020603050405020304" pitchFamily="18" charset="0"/>
                <a:cs typeface="Times New Roman" panose="02020603050405020304" pitchFamily="18" charset="0"/>
              </a:rPr>
              <a:t>评分标准</a:t>
            </a:r>
            <a:endParaRPr lang="en-US" altLang="zh-CN"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52755" y="959485"/>
            <a:ext cx="8317230" cy="792480"/>
          </a:xfrm>
          <a:prstGeom prst="rect">
            <a:avLst/>
          </a:prstGeom>
          <a:noFill/>
        </p:spPr>
        <p:txBody>
          <a:bodyPr wrap="square" rtlCol="0">
            <a:spAutoFit/>
          </a:bodyPr>
          <a:lstStyle/>
          <a:p>
            <a:pPr fontAlgn="auto">
              <a:lnSpc>
                <a:spcPct val="12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作业评分标准：</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fontAlgn="auto">
              <a:lnSpc>
                <a:spcPct val="120000"/>
              </a:lnSpc>
            </a:pPr>
            <a:r>
              <a:rPr lang="en-US" altLang="zh-CN" dirty="0">
                <a:latin typeface="宋体" panose="02010600030101010101" pitchFamily="2" charset="-122"/>
                <a:ea typeface="宋体" panose="02010600030101010101" pitchFamily="2" charset="-122"/>
                <a:cs typeface="宋体" panose="02010600030101010101" pitchFamily="2" charset="-122"/>
              </a:rPr>
              <a:t>1.</a:t>
            </a:r>
            <a:r>
              <a:rPr lang="zh-CN" altLang="en-US" dirty="0">
                <a:latin typeface="宋体" panose="02010600030101010101" pitchFamily="2" charset="-122"/>
                <a:ea typeface="宋体" panose="02010600030101010101" pitchFamily="2" charset="-122"/>
                <a:cs typeface="宋体" panose="02010600030101010101" pitchFamily="2" charset="-122"/>
              </a:rPr>
              <a:t>总分</a:t>
            </a:r>
            <a:r>
              <a:rPr lang="en-US" altLang="zh-CN" dirty="0">
                <a:latin typeface="宋体" panose="02010600030101010101" pitchFamily="2" charset="-122"/>
                <a:ea typeface="宋体" panose="02010600030101010101" pitchFamily="2" charset="-122"/>
                <a:cs typeface="宋体" panose="02010600030101010101" pitchFamily="2" charset="-122"/>
              </a:rPr>
              <a:t>15</a:t>
            </a:r>
            <a:r>
              <a:rPr lang="zh-CN" altLang="en-US" dirty="0">
                <a:latin typeface="宋体" panose="02010600030101010101" pitchFamily="2" charset="-122"/>
                <a:ea typeface="宋体" panose="02010600030101010101" pitchFamily="2" charset="-122"/>
                <a:cs typeface="宋体" panose="02010600030101010101" pitchFamily="2" charset="-122"/>
              </a:rPr>
              <a:t>分；</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p:nvPr>
            <p:custDataLst>
              <p:tags r:id="rId1"/>
            </p:custDataLst>
            <p:extLst>
              <p:ext uri="{D42A27DB-BD31-4B8C-83A1-F6EECF244321}">
                <p14:modId xmlns:p14="http://schemas.microsoft.com/office/powerpoint/2010/main" val="4256023832"/>
              </p:ext>
            </p:extLst>
          </p:nvPr>
        </p:nvGraphicFramePr>
        <p:xfrm>
          <a:off x="344170" y="1784351"/>
          <a:ext cx="8534400" cy="3321685"/>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20000"/>
                    </a:ext>
                  </a:extLst>
                </a:gridCol>
                <a:gridCol w="170688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791845">
                <a:tc>
                  <a:txBody>
                    <a:bodyPr/>
                    <a:lstStyle/>
                    <a:p>
                      <a:pPr>
                        <a:buNone/>
                      </a:pPr>
                      <a:r>
                        <a:rPr lang="zh-CN" altLang="en-US" dirty="0"/>
                        <a:t>环境配置（</a:t>
                      </a:r>
                      <a:r>
                        <a:rPr lang="en-US" altLang="zh-CN" dirty="0"/>
                        <a:t>4</a:t>
                      </a:r>
                      <a:r>
                        <a:rPr lang="zh-CN" altLang="en-US" dirty="0"/>
                        <a:t>分）</a:t>
                      </a:r>
                    </a:p>
                  </a:txBody>
                  <a:tcPr/>
                </a:tc>
                <a:tc>
                  <a:txBody>
                    <a:bodyPr/>
                    <a:lstStyle/>
                    <a:p>
                      <a:pPr>
                        <a:buNone/>
                      </a:pPr>
                      <a:r>
                        <a:rPr lang="zh-CN" altLang="en-US" dirty="0"/>
                        <a:t>二维地图（</a:t>
                      </a:r>
                      <a:r>
                        <a:rPr lang="en-US" altLang="zh-CN" dirty="0"/>
                        <a:t>2</a:t>
                      </a:r>
                      <a:r>
                        <a:rPr lang="zh-CN" altLang="en-US" dirty="0"/>
                        <a:t>分）</a:t>
                      </a:r>
                    </a:p>
                  </a:txBody>
                  <a:tcPr/>
                </a:tc>
                <a:tc>
                  <a:txBody>
                    <a:bodyPr/>
                    <a:lstStyle/>
                    <a:p>
                      <a:pPr>
                        <a:buNone/>
                      </a:pPr>
                      <a:r>
                        <a:rPr lang="zh-CN" altLang="en-US"/>
                        <a:t>基本功能（</a:t>
                      </a:r>
                      <a:r>
                        <a:rPr lang="en-US" altLang="zh-CN"/>
                        <a:t>3</a:t>
                      </a:r>
                      <a:r>
                        <a:rPr lang="zh-CN" altLang="en-US"/>
                        <a:t>分）</a:t>
                      </a:r>
                    </a:p>
                  </a:txBody>
                  <a:tcPr/>
                </a:tc>
                <a:tc>
                  <a:txBody>
                    <a:bodyPr/>
                    <a:lstStyle/>
                    <a:p>
                      <a:pPr>
                        <a:buNone/>
                      </a:pPr>
                      <a:r>
                        <a:rPr lang="zh-CN" altLang="en-US" dirty="0"/>
                        <a:t>时间（</a:t>
                      </a:r>
                      <a:r>
                        <a:rPr lang="en-US" altLang="zh-CN" dirty="0"/>
                        <a:t>3</a:t>
                      </a:r>
                      <a:r>
                        <a:rPr lang="zh-CN" altLang="en-US" dirty="0"/>
                        <a:t>分）</a:t>
                      </a:r>
                    </a:p>
                  </a:txBody>
                  <a:tcPr/>
                </a:tc>
                <a:tc>
                  <a:txBody>
                    <a:bodyPr/>
                    <a:lstStyle/>
                    <a:p>
                      <a:pPr>
                        <a:buNone/>
                      </a:pPr>
                      <a:r>
                        <a:rPr lang="zh-CN" altLang="en-US" dirty="0"/>
                        <a:t>展示（</a:t>
                      </a:r>
                      <a:r>
                        <a:rPr lang="en-US" altLang="zh-CN" dirty="0"/>
                        <a:t>3</a:t>
                      </a:r>
                      <a:r>
                        <a:rPr lang="zh-CN" altLang="en-US" dirty="0"/>
                        <a:t>分）</a:t>
                      </a:r>
                    </a:p>
                  </a:txBody>
                  <a:tcPr/>
                </a:tc>
                <a:extLst>
                  <a:ext uri="{0D108BD9-81ED-4DB2-BD59-A6C34878D82A}">
                    <a16:rowId xmlns:a16="http://schemas.microsoft.com/office/drawing/2014/main" val="10000"/>
                  </a:ext>
                </a:extLst>
              </a:tr>
              <a:tr h="2142490">
                <a:tc>
                  <a:txBody>
                    <a:bodyPr/>
                    <a:lstStyle/>
                    <a:p>
                      <a:pPr>
                        <a:buNone/>
                      </a:pPr>
                      <a:r>
                        <a:rPr lang="zh-CN" altLang="en-US" sz="1600" dirty="0"/>
                        <a:t>完成基本的环境配置，将运动学、</a:t>
                      </a:r>
                      <a:r>
                        <a:rPr lang="en-US" altLang="zh-CN" sz="1600" dirty="0"/>
                        <a:t>A*</a:t>
                      </a:r>
                      <a:r>
                        <a:rPr lang="zh-CN" altLang="en-US" sz="1600" dirty="0"/>
                        <a:t>算法及本次作业所使用到的软件包配置到同一个工作空间，并成功编译。编译成功即可得满分。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在键盘的控制下，完成二维地图的建立。根据地图的完成度给予打分。</a:t>
                      </a:r>
                      <a:r>
                        <a:rPr lang="zh-CN" altLang="en-US" sz="1600" dirty="0">
                          <a:sym typeface="+mn-ea"/>
                        </a:rPr>
                        <a:t>存在变形，缺失较为严重</a:t>
                      </a:r>
                      <a:r>
                        <a:rPr lang="en-US" altLang="zh-CN" sz="1600" dirty="0">
                          <a:sym typeface="+mn-ea"/>
                        </a:rPr>
                        <a:t>1</a:t>
                      </a:r>
                      <a:r>
                        <a:rPr lang="zh-CN" altLang="en-US" sz="1600" dirty="0">
                          <a:sym typeface="+mn-ea"/>
                        </a:rPr>
                        <a:t>分，</a:t>
                      </a:r>
                      <a:r>
                        <a:rPr lang="zh-CN" altLang="en-US" sz="1600" dirty="0"/>
                        <a:t>基本上完整，不影响使用</a:t>
                      </a:r>
                      <a:r>
                        <a:rPr lang="en-US" altLang="zh-CN" sz="1600" dirty="0"/>
                        <a:t>2</a:t>
                      </a:r>
                      <a:r>
                        <a:rPr lang="zh-CN" altLang="en-US" sz="1600" dirty="0"/>
                        <a:t>分</a:t>
                      </a:r>
                      <a:endParaRPr lang="zh-CN" altLang="en-US" sz="1600" dirty="0">
                        <a:sym typeface="+mn-ea"/>
                      </a:endParaRPr>
                    </a:p>
                  </a:txBody>
                  <a:tcPr/>
                </a:tc>
                <a:tc>
                  <a:txBody>
                    <a:bodyPr/>
                    <a:lstStyle/>
                    <a:p>
                      <a:pPr>
                        <a:buNone/>
                      </a:pPr>
                      <a:r>
                        <a:rPr lang="zh-CN" altLang="en-US" sz="1600" dirty="0"/>
                        <a:t>成功到达目标位置就给</a:t>
                      </a:r>
                      <a:r>
                        <a:rPr lang="en-US" altLang="zh-CN" sz="1600" dirty="0"/>
                        <a:t>3</a:t>
                      </a:r>
                      <a:r>
                        <a:rPr lang="zh-CN" altLang="en-US" sz="1600" dirty="0"/>
                        <a:t>分。若目标未到达，则根据实际运行路程给予</a:t>
                      </a:r>
                      <a:r>
                        <a:rPr lang="en-US" altLang="zh-CN" sz="1600" dirty="0"/>
                        <a:t>1-2</a:t>
                      </a:r>
                      <a:r>
                        <a:rPr lang="zh-CN" altLang="en-US" sz="1600" dirty="0"/>
                        <a:t>分。若运动过程有碰撞，则给予</a:t>
                      </a:r>
                      <a:r>
                        <a:rPr lang="en-US" altLang="zh-CN" sz="1600" dirty="0"/>
                        <a:t>2.5</a:t>
                      </a:r>
                      <a:r>
                        <a:rPr lang="zh-CN" altLang="en-US" sz="1600" dirty="0"/>
                        <a:t>分。</a:t>
                      </a:r>
                    </a:p>
                  </a:txBody>
                  <a:tcPr/>
                </a:tc>
                <a:tc>
                  <a:txBody>
                    <a:bodyPr/>
                    <a:lstStyle/>
                    <a:p>
                      <a:pPr>
                        <a:buNone/>
                      </a:pPr>
                      <a:r>
                        <a:rPr lang="zh-CN" altLang="en-US" sz="1600" dirty="0"/>
                        <a:t>时间占</a:t>
                      </a:r>
                      <a:r>
                        <a:rPr lang="en-US" altLang="zh-CN" sz="1600" dirty="0"/>
                        <a:t>3</a:t>
                      </a:r>
                      <a:r>
                        <a:rPr lang="zh-CN" altLang="en-US" sz="1600" dirty="0"/>
                        <a:t>分，参照</a:t>
                      </a:r>
                      <a:r>
                        <a:rPr lang="en-US" altLang="zh-CN" sz="1600" dirty="0"/>
                        <a:t>PPT</a:t>
                      </a:r>
                      <a:r>
                        <a:rPr lang="zh-CN" altLang="en-US" sz="1600" dirty="0"/>
                        <a:t>演示的参考视频，以类似的起点和终点进行导航，和演示视频比较导航完成时间。时间计算方式为 </a:t>
                      </a:r>
                      <a:r>
                        <a:rPr lang="en-US" altLang="zh-CN" sz="1600" dirty="0"/>
                        <a:t>gazebo</a:t>
                      </a:r>
                      <a:r>
                        <a:rPr lang="zh-CN" altLang="en-US" sz="1600" dirty="0"/>
                        <a:t>时间。</a:t>
                      </a:r>
                    </a:p>
                    <a:p>
                      <a:pPr>
                        <a:buNone/>
                      </a:pPr>
                      <a:endParaRPr lang="zh-CN" altLang="en-US" sz="1600" dirty="0"/>
                    </a:p>
                  </a:txBody>
                  <a:tcPr/>
                </a:tc>
                <a:tc>
                  <a:txBody>
                    <a:bodyPr/>
                    <a:lstStyle/>
                    <a:p>
                      <a:pPr>
                        <a:buNone/>
                      </a:pPr>
                      <a:r>
                        <a:rPr lang="zh-CN" altLang="en-US" sz="1600" dirty="0"/>
                        <a:t>该部分由老师及助教打分</a:t>
                      </a:r>
                    </a:p>
                  </a:txBody>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8B3519BC-E103-45E9-88FB-BF55BA54D3A2}"/>
              </a:ext>
            </a:extLst>
          </p:cNvPr>
          <p:cNvSpPr txBox="1"/>
          <p:nvPr/>
        </p:nvSpPr>
        <p:spPr>
          <a:xfrm>
            <a:off x="344170" y="5250196"/>
            <a:ext cx="4890176" cy="1296637"/>
          </a:xfrm>
          <a:prstGeom prst="rect">
            <a:avLst/>
          </a:prstGeom>
          <a:noFill/>
        </p:spPr>
        <p:txBody>
          <a:bodyPr wrap="square">
            <a:spAutoFit/>
          </a:bodyPr>
          <a:lstStyle/>
          <a:p>
            <a:pPr>
              <a:lnSpc>
                <a:spcPct val="110000"/>
              </a:lnSpc>
            </a:pPr>
            <a:r>
              <a:rPr lang="zh-CN" altLang="en-US" b="1" dirty="0">
                <a:sym typeface="+mn-ea"/>
              </a:rPr>
              <a:t>作业提交（</a:t>
            </a:r>
            <a:r>
              <a:rPr lang="en-US" altLang="zh-CN" b="1" dirty="0">
                <a:sym typeface="+mn-ea"/>
              </a:rPr>
              <a:t>4.10 23:59</a:t>
            </a:r>
            <a:r>
              <a:rPr lang="zh-CN" altLang="en-US" b="1" dirty="0">
                <a:sym typeface="+mn-ea"/>
              </a:rPr>
              <a:t>前）：</a:t>
            </a:r>
            <a:endParaRPr lang="en-US" altLang="zh-CN" b="1" dirty="0">
              <a:sym typeface="+mn-ea"/>
            </a:endParaRPr>
          </a:p>
          <a:p>
            <a:pPr>
              <a:lnSpc>
                <a:spcPct val="110000"/>
              </a:lnSpc>
            </a:pPr>
            <a:r>
              <a:rPr lang="zh-CN" altLang="en-US" dirty="0">
                <a:sym typeface="+mn-ea"/>
              </a:rPr>
              <a:t>（</a:t>
            </a:r>
            <a:r>
              <a:rPr lang="en-US" altLang="zh-CN" dirty="0">
                <a:sym typeface="+mn-ea"/>
              </a:rPr>
              <a:t>1</a:t>
            </a:r>
            <a:r>
              <a:rPr lang="zh-CN" altLang="en-US" dirty="0">
                <a:sym typeface="+mn-ea"/>
              </a:rPr>
              <a:t>）可执行代码软件包。</a:t>
            </a:r>
            <a:endParaRPr lang="en-US" altLang="zh-CN" dirty="0">
              <a:sym typeface="+mn-ea"/>
            </a:endParaRPr>
          </a:p>
          <a:p>
            <a:pPr>
              <a:lnSpc>
                <a:spcPct val="110000"/>
              </a:lnSpc>
            </a:pPr>
            <a:r>
              <a:rPr lang="zh-CN" altLang="en-US" dirty="0">
                <a:sym typeface="+mn-ea"/>
              </a:rPr>
              <a:t>（</a:t>
            </a:r>
            <a:r>
              <a:rPr lang="en-US" altLang="zh-CN" dirty="0">
                <a:sym typeface="+mn-ea"/>
              </a:rPr>
              <a:t>2</a:t>
            </a:r>
            <a:r>
              <a:rPr lang="zh-CN" altLang="en-US" dirty="0">
                <a:sym typeface="+mn-ea"/>
              </a:rPr>
              <a:t>）展示</a:t>
            </a:r>
            <a:r>
              <a:rPr lang="en-US" altLang="zh-CN" dirty="0">
                <a:sym typeface="+mn-ea"/>
              </a:rPr>
              <a:t>PPT</a:t>
            </a:r>
            <a:r>
              <a:rPr lang="zh-CN" altLang="en-US" dirty="0">
                <a:sym typeface="+mn-ea"/>
              </a:rPr>
              <a:t>。</a:t>
            </a:r>
            <a:endParaRPr lang="en-US" altLang="zh-CN" dirty="0">
              <a:sym typeface="+mn-ea"/>
            </a:endParaRPr>
          </a:p>
          <a:p>
            <a:pPr>
              <a:lnSpc>
                <a:spcPct val="110000"/>
              </a:lnSpc>
            </a:pPr>
            <a:r>
              <a:rPr lang="zh-CN" altLang="en-US" dirty="0">
                <a:sym typeface="+mn-ea"/>
              </a:rPr>
              <a:t>（</a:t>
            </a:r>
            <a:r>
              <a:rPr lang="en-US" altLang="zh-CN" dirty="0">
                <a:sym typeface="+mn-ea"/>
              </a:rPr>
              <a:t>3</a:t>
            </a:r>
            <a:r>
              <a:rPr lang="zh-CN" altLang="en-US" dirty="0">
                <a:sym typeface="+mn-ea"/>
              </a:rPr>
              <a:t>）目标路径运行演示视频。</a:t>
            </a:r>
            <a:endParaRPr lang="en-US" altLang="zh-CN" dirty="0">
              <a:sym typeface="+mn-ea"/>
            </a:endParaRPr>
          </a:p>
        </p:txBody>
      </p:sp>
      <p:sp>
        <p:nvSpPr>
          <p:cNvPr id="10" name="文本框 9">
            <a:extLst>
              <a:ext uri="{FF2B5EF4-FFF2-40B4-BE49-F238E27FC236}">
                <a16:creationId xmlns:a16="http://schemas.microsoft.com/office/drawing/2014/main" id="{552583D0-9206-4185-9A01-08DA920B0A9A}"/>
              </a:ext>
            </a:extLst>
          </p:cNvPr>
          <p:cNvSpPr txBox="1"/>
          <p:nvPr/>
        </p:nvSpPr>
        <p:spPr>
          <a:xfrm>
            <a:off x="4227830" y="5250196"/>
            <a:ext cx="4572000" cy="1296637"/>
          </a:xfrm>
          <a:prstGeom prst="rect">
            <a:avLst/>
          </a:prstGeom>
          <a:noFill/>
        </p:spPr>
        <p:txBody>
          <a:bodyPr wrap="square">
            <a:spAutoFit/>
          </a:bodyPr>
          <a:lstStyle/>
          <a:p>
            <a:pPr algn="l" fontAlgn="auto">
              <a:lnSpc>
                <a:spcPct val="110000"/>
              </a:lnSpc>
            </a:pPr>
            <a:r>
              <a:rPr lang="zh-CN" altLang="en-US" b="1" dirty="0">
                <a:sym typeface="+mn-ea"/>
              </a:rPr>
              <a:t>展示内容（</a:t>
            </a:r>
            <a:r>
              <a:rPr lang="en-US" altLang="zh-CN" b="1" dirty="0">
                <a:sym typeface="+mn-ea"/>
              </a:rPr>
              <a:t>4.11</a:t>
            </a:r>
            <a:r>
              <a:rPr lang="zh-CN" altLang="en-US" b="1" dirty="0">
                <a:sym typeface="+mn-ea"/>
              </a:rPr>
              <a:t>，每组展示时间</a:t>
            </a:r>
            <a:r>
              <a:rPr lang="en-US" altLang="zh-CN" b="1" dirty="0">
                <a:sym typeface="+mn-ea"/>
              </a:rPr>
              <a:t>5</a:t>
            </a:r>
            <a:r>
              <a:rPr lang="zh-CN" altLang="en-US" b="1" dirty="0">
                <a:sym typeface="+mn-ea"/>
              </a:rPr>
              <a:t>分钟）：</a:t>
            </a:r>
          </a:p>
          <a:p>
            <a:pPr algn="l" fontAlgn="auto">
              <a:lnSpc>
                <a:spcPct val="110000"/>
              </a:lnSpc>
            </a:pPr>
            <a:r>
              <a:rPr lang="zh-CN" altLang="en-US" dirty="0">
                <a:sym typeface="+mn-ea"/>
              </a:rPr>
              <a:t>（</a:t>
            </a:r>
            <a:r>
              <a:rPr lang="en-US" altLang="zh-CN" dirty="0">
                <a:sym typeface="+mn-ea"/>
              </a:rPr>
              <a:t>1</a:t>
            </a:r>
            <a:r>
              <a:rPr lang="zh-CN" altLang="en-US" dirty="0">
                <a:sym typeface="+mn-ea"/>
              </a:rPr>
              <a:t>）成员分工。</a:t>
            </a:r>
          </a:p>
          <a:p>
            <a:pPr algn="l" fontAlgn="auto">
              <a:lnSpc>
                <a:spcPct val="110000"/>
              </a:lnSpc>
            </a:pPr>
            <a:r>
              <a:rPr lang="zh-CN" altLang="en-US" dirty="0">
                <a:sym typeface="+mn-ea"/>
              </a:rPr>
              <a:t>（</a:t>
            </a:r>
            <a:r>
              <a:rPr lang="en-US" altLang="zh-CN" dirty="0">
                <a:sym typeface="+mn-ea"/>
              </a:rPr>
              <a:t>2</a:t>
            </a:r>
            <a:r>
              <a:rPr lang="zh-CN" altLang="en-US" dirty="0">
                <a:sym typeface="+mn-ea"/>
              </a:rPr>
              <a:t>）实现过程。</a:t>
            </a:r>
          </a:p>
          <a:p>
            <a:pPr algn="l" fontAlgn="auto">
              <a:lnSpc>
                <a:spcPct val="110000"/>
              </a:lnSpc>
            </a:pPr>
            <a:r>
              <a:rPr lang="zh-CN" altLang="en-US" dirty="0">
                <a:sym typeface="+mn-ea"/>
              </a:rPr>
              <a:t>（</a:t>
            </a:r>
            <a:r>
              <a:rPr lang="en-US" altLang="zh-CN" dirty="0">
                <a:sym typeface="+mn-ea"/>
              </a:rPr>
              <a:t>3</a:t>
            </a:r>
            <a:r>
              <a:rPr lang="zh-CN" altLang="en-US" dirty="0">
                <a:sym typeface="+mn-ea"/>
              </a:rPr>
              <a:t>）目标路径运行过程的演示。</a:t>
            </a:r>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a:t>
            </a:r>
          </a:p>
        </p:txBody>
      </p:sp>
    </p:spTree>
  </p:cSld>
  <p:clrMapOvr>
    <a:masterClrMapping/>
  </p:clrMapOvr>
  <p:transition spd="med" advTm="3562">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86357" y="2082997"/>
            <a:ext cx="843427" cy="443226"/>
            <a:chOff x="666810" y="2586037"/>
            <a:chExt cx="468000" cy="245937"/>
          </a:xfrm>
          <a:solidFill>
            <a:schemeClr val="bg1">
              <a:lumMod val="65000"/>
            </a:schemeClr>
          </a:solidFill>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2578855" y="2490662"/>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88442" y="2076269"/>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导航与定位概述</a:t>
            </a:r>
          </a:p>
        </p:txBody>
      </p:sp>
      <p:grpSp>
        <p:nvGrpSpPr>
          <p:cNvPr id="13" name="组合 12"/>
          <p:cNvGrpSpPr/>
          <p:nvPr/>
        </p:nvGrpSpPr>
        <p:grpSpPr>
          <a:xfrm>
            <a:off x="1886357" y="1442489"/>
            <a:ext cx="843427" cy="443226"/>
            <a:chOff x="666810" y="2586037"/>
            <a:chExt cx="468000" cy="245937"/>
          </a:xfrm>
        </p:grpSpPr>
        <p:sp>
          <p:nvSpPr>
            <p:cNvPr id="1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5" name="文本框 14"/>
            <p:cNvSpPr txBox="1"/>
            <p:nvPr/>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2578855" y="185015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88442" y="1435761"/>
            <a:ext cx="5046709" cy="460375"/>
          </a:xfrm>
          <a:prstGeom prst="rect">
            <a:avLst/>
          </a:prstGeom>
          <a:noFill/>
        </p:spPr>
        <p:txBody>
          <a:bodyPr wrap="square" rtlCol="0">
            <a:spAutoFit/>
          </a:bodyPr>
          <a:lstStyle>
            <a:defPPr>
              <a:defRPr lang="zh-CN"/>
            </a:defPPr>
            <a:lvl1pPr>
              <a:defRPr sz="2400"/>
            </a:lvl1pPr>
          </a:lstStyle>
          <a:p>
            <a:r>
              <a:rPr lang="zh-CN" altLang="en-US" dirty="0">
                <a:latin typeface="Times New Roman" panose="02020603050405020304" pitchFamily="18" charset="0"/>
                <a:cs typeface="Times New Roman" panose="02020603050405020304" pitchFamily="18" charset="0"/>
              </a:rPr>
              <a:t>实现目标</a:t>
            </a:r>
          </a:p>
        </p:txBody>
      </p:sp>
      <p:grpSp>
        <p:nvGrpSpPr>
          <p:cNvPr id="6" name="组合 5"/>
          <p:cNvGrpSpPr/>
          <p:nvPr/>
        </p:nvGrpSpPr>
        <p:grpSpPr>
          <a:xfrm>
            <a:off x="1926997" y="2782132"/>
            <a:ext cx="843427" cy="443226"/>
            <a:chOff x="666810" y="2586037"/>
            <a:chExt cx="468000" cy="245937"/>
          </a:xfrm>
          <a:solidFill>
            <a:schemeClr val="bg1">
              <a:lumMod val="65000"/>
            </a:schemeClr>
          </a:solidFill>
        </p:grpSpPr>
        <p:sp>
          <p:nvSpPr>
            <p:cNvPr id="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9" name="文本框 8"/>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cxnSp>
        <p:nvCxnSpPr>
          <p:cNvPr id="10" name="直接连接符 9"/>
          <p:cNvCxnSpPr/>
          <p:nvPr/>
        </p:nvCxnSpPr>
        <p:spPr>
          <a:xfrm>
            <a:off x="2619495" y="318979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29082" y="277540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简明技术指南</a:t>
            </a:r>
          </a:p>
        </p:txBody>
      </p:sp>
      <p:grpSp>
        <p:nvGrpSpPr>
          <p:cNvPr id="19" name="组合 18"/>
          <p:cNvGrpSpPr/>
          <p:nvPr/>
        </p:nvGrpSpPr>
        <p:grpSpPr>
          <a:xfrm>
            <a:off x="1962557" y="3405702"/>
            <a:ext cx="843427" cy="443226"/>
            <a:chOff x="666810" y="2586037"/>
            <a:chExt cx="468000" cy="245937"/>
          </a:xfrm>
          <a:solidFill>
            <a:schemeClr val="bg1">
              <a:lumMod val="65000"/>
            </a:schemeClr>
          </a:solidFill>
        </p:grpSpPr>
        <p:sp>
          <p:nvSpPr>
            <p:cNvPr id="20"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1" name="文本框 20"/>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4</a:t>
              </a:r>
            </a:p>
          </p:txBody>
        </p:sp>
      </p:grpSp>
      <p:cxnSp>
        <p:nvCxnSpPr>
          <p:cNvPr id="22" name="直接连接符 21"/>
          <p:cNvCxnSpPr/>
          <p:nvPr/>
        </p:nvCxnSpPr>
        <p:spPr>
          <a:xfrm>
            <a:off x="2655055" y="381336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64642" y="339897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ea typeface="新宋体" panose="02010609030101010101" charset="-122"/>
                <a:cs typeface="Times New Roman" panose="02020603050405020304" pitchFamily="18" charset="0"/>
              </a:rPr>
              <a:t>移动机器人</a:t>
            </a:r>
            <a:r>
              <a:rPr lang="zh-CN" altLang="en-US" dirty="0">
                <a:solidFill>
                  <a:schemeClr val="bg1">
                    <a:lumMod val="65000"/>
                  </a:schemeClr>
                </a:solidFill>
                <a:latin typeface="Times New Roman" panose="02020603050405020304" pitchFamily="18" charset="0"/>
                <a:cs typeface="Times New Roman" panose="02020603050405020304" pitchFamily="18" charset="0"/>
              </a:rPr>
              <a:t>仿真环境配置</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190" y="137027"/>
            <a:ext cx="8372163" cy="574183"/>
          </a:xfrm>
        </p:spPr>
        <p:txBody>
          <a:bodyPr/>
          <a:lstStyle/>
          <a:p>
            <a:r>
              <a:rPr lang="zh-CN" altLang="en-US" sz="2800" dirty="0">
                <a:latin typeface="微软雅黑" panose="020B0503020204020204" pitchFamily="34" charset="-122"/>
                <a:ea typeface="微软雅黑" panose="020B0503020204020204" pitchFamily="34" charset="-122"/>
              </a:rPr>
              <a:t>一、</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实现目标</a:t>
            </a:r>
            <a:endParaRPr lang="zh-CN" altLang="en-US"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9105" y="4787900"/>
            <a:ext cx="8204200" cy="1269578"/>
          </a:xfrm>
          <a:prstGeom prst="rect">
            <a:avLst/>
          </a:prstGeom>
          <a:noFill/>
        </p:spPr>
        <p:txBody>
          <a:bodyPr wrap="square" rtlCol="0">
            <a:spAutoFit/>
          </a:bodyPr>
          <a:lstStyle/>
          <a:p>
            <a:pPr indent="0" fontAlgn="auto">
              <a:spcAft>
                <a:spcPts val="500"/>
              </a:spcAft>
            </a:pPr>
            <a:r>
              <a:rPr lang="zh-CN" altLang="en-US" sz="1600" b="1" dirty="0">
                <a:latin typeface="新宋体" panose="02010609030101010101" charset="-122"/>
                <a:ea typeface="新宋体" panose="02010609030101010101" charset="-122"/>
                <a:cs typeface="新宋体" panose="02010609030101010101" charset="-122"/>
              </a:rPr>
              <a:t>目标</a:t>
            </a:r>
            <a:r>
              <a:rPr lang="zh-CN" altLang="en-US" sz="1600" dirty="0">
                <a:latin typeface="新宋体" panose="02010609030101010101" charset="-122"/>
                <a:ea typeface="新宋体" panose="02010609030101010101" charset="-122"/>
                <a:cs typeface="新宋体" panose="02010609030101010101" charset="-122"/>
              </a:rPr>
              <a:t>：利用</a:t>
            </a:r>
            <a:r>
              <a:rPr lang="en-US" altLang="zh-CN" sz="1600" dirty="0">
                <a:latin typeface="新宋体" panose="02010609030101010101" charset="-122"/>
                <a:ea typeface="新宋体" panose="02010609030101010101" charset="-122"/>
                <a:cs typeface="新宋体" panose="02010609030101010101" charset="-122"/>
              </a:rPr>
              <a:t>ROS</a:t>
            </a:r>
            <a:r>
              <a:rPr lang="zh-CN" altLang="en-US" sz="1600" dirty="0">
                <a:latin typeface="新宋体" panose="02010609030101010101" charset="-122"/>
                <a:ea typeface="新宋体" panose="02010609030101010101" charset="-122"/>
                <a:cs typeface="新宋体" panose="02010609030101010101" charset="-122"/>
              </a:rPr>
              <a:t>导航包在</a:t>
            </a:r>
            <a:r>
              <a:rPr lang="en-US" altLang="zh-CN" sz="1600" dirty="0">
                <a:latin typeface="新宋体" panose="02010609030101010101" charset="-122"/>
                <a:ea typeface="新宋体" panose="02010609030101010101" charset="-122"/>
                <a:cs typeface="新宋体" panose="02010609030101010101" charset="-122"/>
              </a:rPr>
              <a:t>gazebo</a:t>
            </a:r>
            <a:r>
              <a:rPr lang="zh-CN" altLang="en-US" sz="1600" dirty="0">
                <a:latin typeface="新宋体" panose="02010609030101010101" charset="-122"/>
                <a:ea typeface="新宋体" panose="02010609030101010101" charset="-122"/>
                <a:cs typeface="新宋体" panose="02010609030101010101" charset="-122"/>
              </a:rPr>
              <a:t>仿真环境实现移动机器人的自主导航。</a:t>
            </a:r>
          </a:p>
          <a:p>
            <a:pPr indent="0" fontAlgn="auto">
              <a:spcAft>
                <a:spcPts val="500"/>
              </a:spcAft>
            </a:pPr>
            <a:r>
              <a:rPr lang="zh-CN" altLang="en-US" sz="1600" b="1" dirty="0">
                <a:latin typeface="新宋体" panose="02010609030101010101" charset="-122"/>
                <a:ea typeface="新宋体" panose="02010609030101010101" charset="-122"/>
                <a:cs typeface="新宋体" panose="02010609030101010101" charset="-122"/>
              </a:rPr>
              <a:t>要求：</a:t>
            </a:r>
          </a:p>
          <a:p>
            <a:pPr indent="0" fontAlgn="auto">
              <a:spcAft>
                <a:spcPts val="500"/>
              </a:spcAft>
            </a:pPr>
            <a:r>
              <a:rPr lang="en-US" altLang="zh-CN" sz="1600" dirty="0">
                <a:latin typeface="新宋体" panose="02010609030101010101" charset="-122"/>
                <a:ea typeface="新宋体" panose="02010609030101010101" charset="-122"/>
                <a:cs typeface="新宋体" panose="02010609030101010101" charset="-122"/>
              </a:rPr>
              <a:t>1.</a:t>
            </a:r>
            <a:r>
              <a:rPr lang="zh-CN" altLang="en-US" sz="1600" dirty="0">
                <a:latin typeface="新宋体" panose="02010609030101010101" charset="-122"/>
                <a:ea typeface="新宋体" panose="02010609030101010101" charset="-122"/>
                <a:cs typeface="新宋体" panose="02010609030101010101" charset="-122"/>
              </a:rPr>
              <a:t>给定任一起点和终点，实现自主导航移动，运动过程无碰撞。</a:t>
            </a:r>
          </a:p>
          <a:p>
            <a:pPr indent="0" fontAlgn="auto">
              <a:spcAft>
                <a:spcPts val="500"/>
              </a:spcAft>
            </a:pPr>
            <a:r>
              <a:rPr lang="en-US" altLang="zh-CN" sz="1600" dirty="0">
                <a:latin typeface="新宋体" panose="02010609030101010101" charset="-122"/>
                <a:ea typeface="新宋体" panose="02010609030101010101" charset="-122"/>
                <a:cs typeface="新宋体" panose="02010609030101010101" charset="-122"/>
              </a:rPr>
              <a:t>2.</a:t>
            </a:r>
            <a:r>
              <a:rPr lang="zh-CN" altLang="en-US" sz="1600" dirty="0">
                <a:latin typeface="新宋体" panose="02010609030101010101" charset="-122"/>
                <a:ea typeface="新宋体" panose="02010609030101010101" charset="-122"/>
                <a:cs typeface="新宋体" panose="02010609030101010101" charset="-122"/>
              </a:rPr>
              <a:t>结合前两次作业</a:t>
            </a:r>
            <a:r>
              <a:rPr lang="zh-CN" altLang="en-US" sz="1600" dirty="0">
                <a:latin typeface="新宋体" panose="02010609030101010101" charset="-122"/>
                <a:ea typeface="新宋体" panose="02010609030101010101" charset="-122"/>
                <a:cs typeface="新宋体" panose="02010609030101010101" charset="-122"/>
                <a:sym typeface="+mn-ea"/>
              </a:rPr>
              <a:t>运动学和</a:t>
            </a:r>
            <a:r>
              <a:rPr lang="en-US" altLang="zh-CN" sz="1600" dirty="0">
                <a:latin typeface="新宋体" panose="02010609030101010101" charset="-122"/>
                <a:ea typeface="新宋体" panose="02010609030101010101" charset="-122"/>
                <a:cs typeface="新宋体" panose="02010609030101010101" charset="-122"/>
                <a:sym typeface="+mn-ea"/>
              </a:rPr>
              <a:t>A*</a:t>
            </a:r>
            <a:r>
              <a:rPr lang="zh-CN" altLang="en-US" sz="1600" dirty="0">
                <a:latin typeface="新宋体" panose="02010609030101010101" charset="-122"/>
                <a:ea typeface="新宋体" panose="02010609030101010101" charset="-122"/>
                <a:cs typeface="新宋体" panose="02010609030101010101" charset="-122"/>
                <a:sym typeface="+mn-ea"/>
              </a:rPr>
              <a:t>算法。</a:t>
            </a:r>
            <a:endParaRPr lang="zh-CN" altLang="en-US" sz="1600" dirty="0">
              <a:latin typeface="新宋体" panose="02010609030101010101" charset="-122"/>
              <a:ea typeface="新宋体" panose="02010609030101010101" charset="-122"/>
              <a:cs typeface="新宋体" panose="02010609030101010101" charset="-122"/>
            </a:endParaRPr>
          </a:p>
        </p:txBody>
      </p:sp>
      <p:pic>
        <p:nvPicPr>
          <p:cNvPr id="7" name="图片 6" descr="house"/>
          <p:cNvPicPr>
            <a:picLocks noChangeAspect="1"/>
          </p:cNvPicPr>
          <p:nvPr/>
        </p:nvPicPr>
        <p:blipFill>
          <a:blip r:embed="rId3"/>
          <a:stretch>
            <a:fillRect/>
          </a:stretch>
        </p:blipFill>
        <p:spPr>
          <a:xfrm>
            <a:off x="1630680" y="1459865"/>
            <a:ext cx="5861050" cy="2985135"/>
          </a:xfrm>
          <a:prstGeom prst="rect">
            <a:avLst/>
          </a:prstGeom>
        </p:spPr>
      </p:pic>
      <p:sp>
        <p:nvSpPr>
          <p:cNvPr id="2" name="矩形 1"/>
          <p:cNvSpPr/>
          <p:nvPr/>
        </p:nvSpPr>
        <p:spPr>
          <a:xfrm>
            <a:off x="487575" y="6209206"/>
            <a:ext cx="4397358" cy="338554"/>
          </a:xfrm>
          <a:prstGeom prst="rect">
            <a:avLst/>
          </a:prstGeom>
        </p:spPr>
        <p:txBody>
          <a:bodyPr wrap="none">
            <a:spAutoFit/>
          </a:bodyPr>
          <a:lstStyle/>
          <a:p>
            <a:r>
              <a:rPr lang="zh-CN" altLang="en-US" sz="1600" dirty="0"/>
              <a:t>资料下载</a:t>
            </a:r>
            <a:r>
              <a:rPr lang="zh-CN" altLang="en-US" sz="1600"/>
              <a:t>链接：</a:t>
            </a:r>
            <a:r>
              <a:rPr lang="en-US" altLang="zh-CN" sz="1600"/>
              <a:t>https://jbox.sjtu.edu.cn/l/p1pVqk</a:t>
            </a:r>
            <a:endParaRPr lang="en-US" altLang="zh-CN" sz="1600" dirty="0"/>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86357" y="2082997"/>
            <a:ext cx="843427" cy="443226"/>
            <a:chOff x="666810" y="2586037"/>
            <a:chExt cx="468000" cy="245937"/>
          </a:xfrm>
          <a:solidFill>
            <a:srgbClr val="004098"/>
          </a:solidFill>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2578855" y="2490662"/>
            <a:ext cx="450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88442" y="2076269"/>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tx1"/>
                </a:solidFill>
                <a:latin typeface="新宋体" panose="02010609030101010101" charset="-122"/>
                <a:ea typeface="新宋体" panose="02010609030101010101" charset="-122"/>
                <a:cs typeface="Times New Roman" panose="02020603050405020304" pitchFamily="18" charset="0"/>
              </a:rPr>
              <a:t>导航与定位概述</a:t>
            </a:r>
          </a:p>
        </p:txBody>
      </p:sp>
      <p:grpSp>
        <p:nvGrpSpPr>
          <p:cNvPr id="13" name="组合 12"/>
          <p:cNvGrpSpPr/>
          <p:nvPr/>
        </p:nvGrpSpPr>
        <p:grpSpPr>
          <a:xfrm>
            <a:off x="1886357" y="1442489"/>
            <a:ext cx="843427" cy="443226"/>
            <a:chOff x="666810" y="2586037"/>
            <a:chExt cx="468000" cy="245937"/>
          </a:xfrm>
          <a:solidFill>
            <a:schemeClr val="bg1">
              <a:lumMod val="65000"/>
            </a:schemeClr>
          </a:solidFill>
        </p:grpSpPr>
        <p:sp>
          <p:nvSpPr>
            <p:cNvPr id="1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15" name="文本框 1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2578855" y="1850154"/>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88442" y="1435761"/>
            <a:ext cx="5046709"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cs typeface="Times New Roman" panose="02020603050405020304" pitchFamily="18" charset="0"/>
              </a:rPr>
              <a:t>实现目标</a:t>
            </a:r>
          </a:p>
        </p:txBody>
      </p:sp>
      <p:grpSp>
        <p:nvGrpSpPr>
          <p:cNvPr id="6" name="组合 5"/>
          <p:cNvGrpSpPr/>
          <p:nvPr/>
        </p:nvGrpSpPr>
        <p:grpSpPr>
          <a:xfrm>
            <a:off x="1926997" y="2782132"/>
            <a:ext cx="843427" cy="443226"/>
            <a:chOff x="666810" y="2586037"/>
            <a:chExt cx="468000" cy="245937"/>
          </a:xfrm>
          <a:solidFill>
            <a:schemeClr val="bg1">
              <a:lumMod val="65000"/>
            </a:schemeClr>
          </a:solidFill>
        </p:grpSpPr>
        <p:sp>
          <p:nvSpPr>
            <p:cNvPr id="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9" name="文本框 8"/>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cxnSp>
        <p:nvCxnSpPr>
          <p:cNvPr id="10" name="直接连接符 9"/>
          <p:cNvCxnSpPr/>
          <p:nvPr/>
        </p:nvCxnSpPr>
        <p:spPr>
          <a:xfrm>
            <a:off x="2619495" y="318979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29082" y="277540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简明技术指南</a:t>
            </a:r>
          </a:p>
        </p:txBody>
      </p:sp>
      <p:grpSp>
        <p:nvGrpSpPr>
          <p:cNvPr id="19" name="组合 18"/>
          <p:cNvGrpSpPr/>
          <p:nvPr/>
        </p:nvGrpSpPr>
        <p:grpSpPr>
          <a:xfrm>
            <a:off x="1962557" y="3405702"/>
            <a:ext cx="843427" cy="443226"/>
            <a:chOff x="666810" y="2586037"/>
            <a:chExt cx="468000" cy="245937"/>
          </a:xfrm>
          <a:solidFill>
            <a:schemeClr val="bg1">
              <a:lumMod val="65000"/>
            </a:schemeClr>
          </a:solidFill>
        </p:grpSpPr>
        <p:sp>
          <p:nvSpPr>
            <p:cNvPr id="20"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1" name="文本框 20"/>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4</a:t>
              </a:r>
            </a:p>
          </p:txBody>
        </p:sp>
      </p:grpSp>
      <p:cxnSp>
        <p:nvCxnSpPr>
          <p:cNvPr id="22" name="直接连接符 21"/>
          <p:cNvCxnSpPr/>
          <p:nvPr/>
        </p:nvCxnSpPr>
        <p:spPr>
          <a:xfrm>
            <a:off x="2655055" y="381336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64642" y="339897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ea typeface="新宋体" panose="02010609030101010101" charset="-122"/>
                <a:cs typeface="Times New Roman" panose="02020603050405020304" pitchFamily="18" charset="0"/>
                <a:sym typeface="+mn-ea"/>
              </a:rPr>
              <a:t>移动机器人</a:t>
            </a:r>
            <a:r>
              <a:rPr lang="zh-CN" altLang="en-US" dirty="0">
                <a:solidFill>
                  <a:schemeClr val="bg1">
                    <a:lumMod val="65000"/>
                  </a:schemeClr>
                </a:solidFill>
                <a:latin typeface="Times New Roman" panose="02020603050405020304" pitchFamily="18" charset="0"/>
                <a:cs typeface="Times New Roman" panose="02020603050405020304" pitchFamily="18" charset="0"/>
              </a:rPr>
              <a:t>仿真环境配置</a:t>
            </a:r>
          </a:p>
        </p:txBody>
      </p:sp>
      <p:grpSp>
        <p:nvGrpSpPr>
          <p:cNvPr id="25" name="组合 24"/>
          <p:cNvGrpSpPr/>
          <p:nvPr/>
        </p:nvGrpSpPr>
        <p:grpSpPr>
          <a:xfrm>
            <a:off x="1981607" y="4029272"/>
            <a:ext cx="843427" cy="443226"/>
            <a:chOff x="666810" y="2586037"/>
            <a:chExt cx="468000" cy="245937"/>
          </a:xfrm>
          <a:solidFill>
            <a:schemeClr val="bg1">
              <a:lumMod val="65000"/>
            </a:schemeClr>
          </a:solidFill>
        </p:grpSpPr>
        <p:sp>
          <p:nvSpPr>
            <p:cNvPr id="26"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7" name="文本框 26"/>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5</a:t>
              </a:r>
            </a:p>
          </p:txBody>
        </p:sp>
      </p:grpSp>
      <p:cxnSp>
        <p:nvCxnSpPr>
          <p:cNvPr id="28" name="直接连接符 27"/>
          <p:cNvCxnSpPr/>
          <p:nvPr/>
        </p:nvCxnSpPr>
        <p:spPr>
          <a:xfrm>
            <a:off x="2674105" y="443693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883692" y="402254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常见问题</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190" y="137027"/>
            <a:ext cx="8372163" cy="574183"/>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二、导航与定位概述</a:t>
            </a:r>
            <a:endParaRPr lang="zh-CN" altLang="en-US" sz="2800" dirty="0">
              <a:latin typeface="微软雅黑" panose="020B0503020204020204" pitchFamily="34" charset="-122"/>
              <a:ea typeface="微软雅黑" panose="020B0503020204020204" pitchFamily="34" charset="-122"/>
            </a:endParaRPr>
          </a:p>
        </p:txBody>
      </p:sp>
      <p:pic>
        <p:nvPicPr>
          <p:cNvPr id="7" name="图片 6" descr="Screenshot_2021-01-21 ROS探索总结（十三）—— 导航与定位框架"/>
          <p:cNvPicPr>
            <a:picLocks noChangeAspect="1"/>
          </p:cNvPicPr>
          <p:nvPr/>
        </p:nvPicPr>
        <p:blipFill>
          <a:blip r:embed="rId3"/>
          <a:stretch>
            <a:fillRect/>
          </a:stretch>
        </p:blipFill>
        <p:spPr>
          <a:xfrm>
            <a:off x="1055370" y="1449070"/>
            <a:ext cx="7033260" cy="2946400"/>
          </a:xfrm>
          <a:prstGeom prst="rect">
            <a:avLst/>
          </a:prstGeom>
        </p:spPr>
      </p:pic>
      <p:sp>
        <p:nvSpPr>
          <p:cNvPr id="10" name="文本框 9"/>
          <p:cNvSpPr txBox="1"/>
          <p:nvPr/>
        </p:nvSpPr>
        <p:spPr>
          <a:xfrm>
            <a:off x="857250" y="4741545"/>
            <a:ext cx="7799070" cy="1437640"/>
          </a:xfrm>
          <a:prstGeom prst="rect">
            <a:avLst/>
          </a:prstGeom>
          <a:noFill/>
        </p:spPr>
        <p:txBody>
          <a:bodyPr wrap="square" rtlCol="0" anchor="t">
            <a:spAutoFit/>
          </a:bodyPr>
          <a:lstStyle/>
          <a:p>
            <a:pPr indent="0" fontAlgn="auto">
              <a:spcAft>
                <a:spcPts val="300"/>
              </a:spcAft>
              <a:buFont typeface="Wingdings" panose="05000000000000000000" charset="0"/>
              <a:buNone/>
            </a:pPr>
            <a:r>
              <a:rPr lang="zh-CN" altLang="en-US" sz="1600">
                <a:latin typeface="宋体" panose="02010600030101010101" pitchFamily="2" charset="-122"/>
                <a:ea typeface="宋体" panose="02010600030101010101" pitchFamily="2" charset="-122"/>
                <a:cs typeface="宋体" panose="02010600030101010101" pitchFamily="2" charset="-122"/>
                <a:sym typeface="+mn-ea"/>
              </a:rPr>
              <a:t>一般机器人在陌生的环境下需要使用</a:t>
            </a:r>
            <a:r>
              <a:rPr lang="zh-CN" altLang="en-US" sz="1600" b="1">
                <a:latin typeface="宋体" panose="02010600030101010101" pitchFamily="2" charset="-122"/>
                <a:ea typeface="宋体" panose="02010600030101010101" pitchFamily="2" charset="-122"/>
                <a:cs typeface="宋体" panose="02010600030101010101" pitchFamily="2" charset="-122"/>
                <a:sym typeface="+mn-ea"/>
              </a:rPr>
              <a:t>激光传感器（或者深度传感器转换成激光数据）</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，先进行地图建模，然后在根据建立的地图进行导航、定位。</a:t>
            </a:r>
            <a:endParaRPr lang="zh-CN" altLang="en-US" sz="1600">
              <a:latin typeface="新宋体" panose="02010609030101010101" charset="-122"/>
              <a:ea typeface="新宋体" panose="02010609030101010101" charset="-122"/>
              <a:cs typeface="新宋体" panose="02010609030101010101" charset="-122"/>
            </a:endParaRPr>
          </a:p>
          <a:p>
            <a:pPr marL="285750" indent="-285750" fontAlgn="auto">
              <a:spcAft>
                <a:spcPts val="300"/>
              </a:spcAft>
              <a:buFont typeface="Wingdings" panose="05000000000000000000" charset="0"/>
              <a:buChar char="n"/>
            </a:pPr>
            <a:r>
              <a:rPr lang="zh-CN" altLang="en-US" sz="1600">
                <a:latin typeface="新宋体" panose="02010609030101010101" charset="-122"/>
                <a:ea typeface="新宋体" panose="02010609030101010101" charset="-122"/>
                <a:cs typeface="新宋体" panose="02010609030101010101" charset="-122"/>
              </a:rPr>
              <a:t>白色框：ROS已经准备好的必须使用的组件。</a:t>
            </a:r>
          </a:p>
          <a:p>
            <a:pPr marL="285750" indent="-285750" fontAlgn="auto">
              <a:spcAft>
                <a:spcPts val="300"/>
              </a:spcAft>
              <a:buFont typeface="Wingdings" panose="05000000000000000000" charset="0"/>
              <a:buChar char="n"/>
            </a:pPr>
            <a:r>
              <a:rPr lang="zh-CN" altLang="en-US" sz="1600">
                <a:latin typeface="新宋体" panose="02010609030101010101" charset="-122"/>
                <a:ea typeface="新宋体" panose="02010609030101010101" charset="-122"/>
                <a:cs typeface="新宋体" panose="02010609030101010101" charset="-122"/>
              </a:rPr>
              <a:t>灰色框：ROS中可选的组件。</a:t>
            </a:r>
          </a:p>
          <a:p>
            <a:pPr marL="285750" indent="-285750" fontAlgn="auto">
              <a:spcAft>
                <a:spcPts val="300"/>
              </a:spcAft>
              <a:buFont typeface="Wingdings" panose="05000000000000000000" charset="0"/>
              <a:buChar char="n"/>
            </a:pPr>
            <a:r>
              <a:rPr lang="zh-CN" altLang="en-US" sz="1600">
                <a:latin typeface="新宋体" panose="02010609030101010101" charset="-122"/>
                <a:ea typeface="新宋体" panose="02010609030101010101" charset="-122"/>
                <a:cs typeface="新宋体" panose="02010609030101010101" charset="-122"/>
              </a:rPr>
              <a:t>蓝色框的是用户需要提供的机器人平台上的组件。</a:t>
            </a: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9190" y="137027"/>
            <a:ext cx="8372163" cy="574183"/>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二、导航与定位概述</a:t>
            </a:r>
            <a:endParaRPr lang="zh-CN" altLang="en-US" sz="28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88975" y="1317625"/>
            <a:ext cx="7873365" cy="3107690"/>
          </a:xfrm>
          <a:prstGeom prst="rect">
            <a:avLst/>
          </a:prstGeom>
          <a:noFill/>
        </p:spPr>
        <p:txBody>
          <a:bodyPr wrap="square" rtlCol="0" anchor="t">
            <a:spAutoFit/>
          </a:bodyPr>
          <a:lstStyle/>
          <a:p>
            <a:pPr indent="0"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在ROS中，进行导航需要使用到的三个包是：</a:t>
            </a:r>
          </a:p>
          <a:p>
            <a:pPr indent="226695" algn="l" fontAlgn="auto">
              <a:spcAft>
                <a:spcPts val="300"/>
              </a:spcAft>
              <a:buClrTx/>
              <a:buSzTx/>
              <a:buNone/>
            </a:pPr>
            <a:r>
              <a:rPr lang="zh-CN" altLang="en-US" sz="1600" dirty="0">
                <a:latin typeface="Times New Roman" panose="02020603050405020304" pitchFamily="18" charset="0"/>
                <a:cs typeface="Times New Roman" panose="02020603050405020304" pitchFamily="18" charset="0"/>
              </a:rPr>
              <a:t>（1） move_base：根据参照的消息进行路径规划，使移动机器人到达指定的位置；</a:t>
            </a:r>
          </a:p>
          <a:p>
            <a:pPr indent="226695" algn="l" fontAlgn="auto">
              <a:spcAft>
                <a:spcPts val="300"/>
              </a:spcAft>
              <a:buClrTx/>
              <a:buSzTx/>
              <a:buNone/>
            </a:pPr>
            <a:r>
              <a:rPr lang="zh-CN" altLang="en-US" sz="1600" dirty="0">
                <a:latin typeface="Times New Roman" panose="02020603050405020304" pitchFamily="18" charset="0"/>
                <a:cs typeface="Times New Roman" panose="02020603050405020304" pitchFamily="18" charset="0"/>
              </a:rPr>
              <a:t>（2） gmapping：根据激光数据（或者深度数据模拟的激光数据）建立地图；</a:t>
            </a:r>
          </a:p>
          <a:p>
            <a:pPr indent="226695" algn="l" fontAlgn="auto">
              <a:spcAft>
                <a:spcPts val="300"/>
              </a:spcAft>
              <a:buClrTx/>
              <a:buSzTx/>
              <a:buNone/>
            </a:pPr>
            <a:r>
              <a:rPr lang="zh-CN" altLang="en-US" sz="1600" dirty="0">
                <a:latin typeface="Times New Roman" panose="02020603050405020304" pitchFamily="18" charset="0"/>
                <a:cs typeface="Times New Roman" panose="02020603050405020304" pitchFamily="18" charset="0"/>
              </a:rPr>
              <a:t>（3） amcl：根据已经有的地图进行定位。</a:t>
            </a:r>
          </a:p>
          <a:p>
            <a:pPr indent="0"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参考链接：http://www.ros.org/wiki/navigation/Tutorials/RobotSetup</a:t>
            </a:r>
          </a:p>
          <a:p>
            <a:pPr indent="0"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http://www.ros.org/wiki/navigation/Tutorials</a:t>
            </a:r>
          </a:p>
          <a:p>
            <a:pPr indent="0" fontAlgn="auto">
              <a:spcAft>
                <a:spcPts val="300"/>
              </a:spcAft>
            </a:pPr>
            <a:r>
              <a:rPr lang="zh-CN" altLang="en-US" sz="1600" dirty="0">
                <a:latin typeface="Times New Roman" panose="02020603050405020304" pitchFamily="18" charset="0"/>
                <a:cs typeface="Times New Roman" panose="02020603050405020304" pitchFamily="18" charset="0"/>
                <a:sym typeface="+mn-ea"/>
              </a:rPr>
              <a:t>1、sensor transforms</a:t>
            </a:r>
            <a:endParaRPr lang="zh-CN" altLang="en-US" sz="1600" dirty="0">
              <a:latin typeface="Times New Roman" panose="02020603050405020304" pitchFamily="18" charset="0"/>
              <a:cs typeface="Times New Roman" panose="02020603050405020304" pitchFamily="18" charset="0"/>
            </a:endParaRPr>
          </a:p>
          <a:p>
            <a:pPr indent="226695" algn="l" fontAlgn="auto">
              <a:spcAft>
                <a:spcPts val="300"/>
              </a:spcAft>
              <a:buClrTx/>
              <a:buSzTx/>
              <a:buNone/>
            </a:pPr>
            <a:r>
              <a:rPr lang="zh-CN" altLang="en-US" sz="1600" dirty="0">
                <a:latin typeface="Times New Roman" panose="02020603050405020304" pitchFamily="18" charset="0"/>
                <a:cs typeface="Times New Roman" panose="02020603050405020304" pitchFamily="18" charset="0"/>
                <a:sym typeface="+mn-ea"/>
              </a:rPr>
              <a:t>其中涉及到使用tf进行传感器坐标的转换，要把传感器的数据转换成在控制中心上的坐标信息，只需要将base_laser和base_link两者之间的位置关系告诉tf，就可以自动转换了。</a:t>
            </a:r>
          </a:p>
          <a:p>
            <a:pPr indent="226695" algn="l" fontAlgn="auto">
              <a:spcAft>
                <a:spcPts val="300"/>
              </a:spcAft>
              <a:buClrTx/>
              <a:buSzTx/>
              <a:buNone/>
            </a:pPr>
            <a:r>
              <a:rPr lang="zh-CN" altLang="en-US" sz="1600" dirty="0">
                <a:latin typeface="Times New Roman" panose="02020603050405020304" pitchFamily="18" charset="0"/>
                <a:cs typeface="Times New Roman" panose="02020603050405020304" pitchFamily="18" charset="0"/>
                <a:sym typeface="+mn-ea"/>
              </a:rPr>
              <a:t>具体的实现可以参见：http://blog.csdn.net/hcx25909/article/details/9255001。</a:t>
            </a:r>
            <a:endParaRPr lang="zh-CN" altLang="en-US" sz="1600" dirty="0">
              <a:latin typeface="Times New Roman" panose="02020603050405020304" pitchFamily="18" charset="0"/>
              <a:cs typeface="Times New Roman" panose="02020603050405020304" pitchFamily="18" charset="0"/>
            </a:endParaRPr>
          </a:p>
        </p:txBody>
      </p:sp>
      <p:pic>
        <p:nvPicPr>
          <p:cNvPr id="8" name="图片 7" descr="20130715175014203"/>
          <p:cNvPicPr>
            <a:picLocks noChangeAspect="1"/>
          </p:cNvPicPr>
          <p:nvPr/>
        </p:nvPicPr>
        <p:blipFill>
          <a:blip r:embed="rId3"/>
          <a:stretch>
            <a:fillRect/>
          </a:stretch>
        </p:blipFill>
        <p:spPr>
          <a:xfrm>
            <a:off x="970280" y="4508500"/>
            <a:ext cx="7200900" cy="1746885"/>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105" y="1374140"/>
            <a:ext cx="5205095" cy="4492625"/>
          </a:xfrm>
          <a:prstGeom prst="rect">
            <a:avLst/>
          </a:prstGeom>
          <a:noFill/>
        </p:spPr>
        <p:txBody>
          <a:bodyPr wrap="square" rtlCol="0" anchor="t">
            <a:spAutoFit/>
          </a:bodyPr>
          <a:lstStyle/>
          <a:p>
            <a:pPr indent="0"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2、sensor sources</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这里是机器人导航传感器数据输入，一般只有两种：</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（1）激光传感器数据</a:t>
            </a:r>
          </a:p>
          <a:p>
            <a:pPr indent="226695" fontAlgn="auto">
              <a:spcAft>
                <a:spcPts val="300"/>
              </a:spcAf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（2）点云数据</a:t>
            </a:r>
          </a:p>
          <a:p>
            <a:pPr indent="0" algn="l" fontAlgn="auto">
              <a:spcAft>
                <a:spcPts val="300"/>
              </a:spcAft>
              <a:buClrTx/>
              <a:buSzTx/>
              <a:buFontTx/>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3、odometry source</a:t>
            </a:r>
          </a:p>
          <a:p>
            <a:pPr indent="226695" algn="l" fontAlgn="auto">
              <a:spcAft>
                <a:spcPts val="300"/>
              </a:spcAft>
              <a:buClrTx/>
              <a:buSzTx/>
              <a:buNone/>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机器人的导航需要输入里程计的数据</a:t>
            </a:r>
          </a:p>
          <a:p>
            <a:pPr indent="226695" algn="l" fontAlgn="auto">
              <a:spcAft>
                <a:spcPts val="300"/>
              </a:spcAft>
              <a:buClrTx/>
              <a:buSzTx/>
              <a:buNone/>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（tf nav_msgs/Odometry_message），</a:t>
            </a:r>
          </a:p>
          <a:p>
            <a:pPr indent="226695" algn="l" fontAlgn="auto">
              <a:spcAft>
                <a:spcPts val="300"/>
              </a:spcAft>
              <a:buClrTx/>
              <a:buSzTx/>
              <a:buNone/>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具体实现见：</a:t>
            </a:r>
          </a:p>
          <a:p>
            <a:pPr indent="226695" algn="l" fontAlgn="auto">
              <a:spcAft>
                <a:spcPts val="300"/>
              </a:spcAft>
              <a:buClrTx/>
              <a:buSzTx/>
              <a:buNone/>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http://www.ros.org/wiki/navigation/Tutorials/RobotSetup/Odom</a:t>
            </a:r>
          </a:p>
          <a:p>
            <a:pPr indent="0" algn="l" fontAlgn="auto">
              <a:spcAft>
                <a:spcPts val="300"/>
              </a:spcAft>
              <a:buClrTx/>
              <a:buSzTx/>
              <a:buFontTx/>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4、base controller</a:t>
            </a:r>
          </a:p>
          <a:p>
            <a:pPr indent="226695" algn="l" fontAlgn="auto">
              <a:spcAft>
                <a:spcPts val="300"/>
              </a:spcAft>
              <a:buClrTx/>
              <a:buSzTx/>
              <a:buNone/>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在导航过程中，该部分负责将之前得出来的数据转封装成具体的线速度和转向角度信息（Twist）。</a:t>
            </a:r>
          </a:p>
          <a:p>
            <a:pPr indent="0" algn="l" fontAlgn="auto">
              <a:spcAft>
                <a:spcPts val="300"/>
              </a:spcAft>
              <a:buClrTx/>
              <a:buSzTx/>
              <a:buFontTx/>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5、map_server</a:t>
            </a:r>
          </a:p>
          <a:p>
            <a:pPr indent="226695" algn="l" fontAlgn="auto">
              <a:spcAft>
                <a:spcPts val="300"/>
              </a:spcAft>
              <a:buClrTx/>
              <a:buSzTx/>
              <a:buFontTx/>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costmap_2d这个包主要负责根据传感器的信息建立和更新二维或三维的地图。</a:t>
            </a:r>
          </a:p>
        </p:txBody>
      </p:sp>
      <p:pic>
        <p:nvPicPr>
          <p:cNvPr id="4" name="图片 3" descr="58e88633cbee454082f8665dbb15bb2c"/>
          <p:cNvPicPr>
            <a:picLocks noChangeAspect="1"/>
          </p:cNvPicPr>
          <p:nvPr/>
        </p:nvPicPr>
        <p:blipFill>
          <a:blip r:embed="rId3"/>
          <a:stretch>
            <a:fillRect/>
          </a:stretch>
        </p:blipFill>
        <p:spPr>
          <a:xfrm>
            <a:off x="5796280" y="1398270"/>
            <a:ext cx="2832100" cy="1591945"/>
          </a:xfrm>
          <a:prstGeom prst="rect">
            <a:avLst/>
          </a:prstGeom>
        </p:spPr>
      </p:pic>
      <p:pic>
        <p:nvPicPr>
          <p:cNvPr id="5" name="图片 4" descr="20180213161807177"/>
          <p:cNvPicPr>
            <a:picLocks noChangeAspect="1"/>
          </p:cNvPicPr>
          <p:nvPr/>
        </p:nvPicPr>
        <p:blipFill>
          <a:blip r:embed="rId4"/>
          <a:stretch>
            <a:fillRect/>
          </a:stretch>
        </p:blipFill>
        <p:spPr>
          <a:xfrm>
            <a:off x="5876290" y="3087370"/>
            <a:ext cx="2672715" cy="3542665"/>
          </a:xfrm>
          <a:prstGeom prst="rect">
            <a:avLst/>
          </a:prstGeom>
        </p:spPr>
      </p:pic>
      <p:sp>
        <p:nvSpPr>
          <p:cNvPr id="8" name="标题 7"/>
          <p:cNvSpPr>
            <a:spLocks noGrp="1"/>
          </p:cNvSpPr>
          <p:nvPr>
            <p:ph type="title"/>
          </p:nvPr>
        </p:nvSpPr>
        <p:spPr>
          <a:xfrm>
            <a:off x="459190" y="137027"/>
            <a:ext cx="8372163" cy="574183"/>
          </a:xfrm>
        </p:spPr>
        <p:txBody>
          <a:bodyPr/>
          <a:lstStyle/>
          <a:p>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sym typeface="+mn-ea"/>
              </a:rPr>
              <a:t>二、导航与定位概述</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86357" y="2082997"/>
            <a:ext cx="843427" cy="443226"/>
            <a:chOff x="666810" y="2586037"/>
            <a:chExt cx="468000" cy="245937"/>
          </a:xfrm>
          <a:solidFill>
            <a:srgbClr val="A6A6A6"/>
          </a:solidFill>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2578855" y="2490662"/>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788442" y="2076269"/>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导航与定位概述</a:t>
            </a:r>
          </a:p>
        </p:txBody>
      </p:sp>
      <p:grpSp>
        <p:nvGrpSpPr>
          <p:cNvPr id="13" name="组合 12"/>
          <p:cNvGrpSpPr/>
          <p:nvPr/>
        </p:nvGrpSpPr>
        <p:grpSpPr>
          <a:xfrm>
            <a:off x="1886357" y="1442489"/>
            <a:ext cx="843427" cy="443226"/>
            <a:chOff x="666810" y="2586037"/>
            <a:chExt cx="468000" cy="245937"/>
          </a:xfrm>
          <a:solidFill>
            <a:schemeClr val="bg1">
              <a:lumMod val="65000"/>
            </a:schemeClr>
          </a:solidFill>
        </p:grpSpPr>
        <p:sp>
          <p:nvSpPr>
            <p:cNvPr id="1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15" name="文本框 14"/>
            <p:cNvSpPr txBox="1"/>
            <p:nvPr/>
          </p:nvSpPr>
          <p:spPr>
            <a:xfrm>
              <a:off x="794494" y="2586037"/>
              <a:ext cx="212633" cy="245937"/>
            </a:xfrm>
            <a:prstGeom prst="rect">
              <a:avLst/>
            </a:prstGeom>
            <a:grp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2578855" y="1850154"/>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88442" y="1435761"/>
            <a:ext cx="5046709"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cs typeface="Times New Roman" panose="02020603050405020304" pitchFamily="18" charset="0"/>
              </a:rPr>
              <a:t>实现目标</a:t>
            </a:r>
          </a:p>
        </p:txBody>
      </p:sp>
      <p:grpSp>
        <p:nvGrpSpPr>
          <p:cNvPr id="6" name="组合 5"/>
          <p:cNvGrpSpPr/>
          <p:nvPr/>
        </p:nvGrpSpPr>
        <p:grpSpPr>
          <a:xfrm>
            <a:off x="1926997" y="2782132"/>
            <a:ext cx="843427" cy="443226"/>
            <a:chOff x="666810" y="2586037"/>
            <a:chExt cx="468000" cy="245937"/>
          </a:xfrm>
          <a:solidFill>
            <a:srgbClr val="004098"/>
          </a:solidFill>
        </p:grpSpPr>
        <p:sp>
          <p:nvSpPr>
            <p:cNvPr id="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9" name="文本框 8"/>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3</a:t>
              </a:r>
            </a:p>
          </p:txBody>
        </p:sp>
      </p:grpSp>
      <p:cxnSp>
        <p:nvCxnSpPr>
          <p:cNvPr id="10" name="直接连接符 9"/>
          <p:cNvCxnSpPr/>
          <p:nvPr/>
        </p:nvCxnSpPr>
        <p:spPr>
          <a:xfrm>
            <a:off x="2619495" y="3189797"/>
            <a:ext cx="4500000" cy="0"/>
          </a:xfrm>
          <a:prstGeom prst="line">
            <a:avLst/>
          </a:prstGeom>
          <a:ln>
            <a:solidFill>
              <a:srgbClr val="004098"/>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829082" y="277540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tx1"/>
                </a:solidFill>
                <a:latin typeface="新宋体" panose="02010609030101010101" charset="-122"/>
                <a:ea typeface="新宋体" panose="02010609030101010101" charset="-122"/>
                <a:cs typeface="Times New Roman" panose="02020603050405020304" pitchFamily="18" charset="0"/>
              </a:rPr>
              <a:t>简明技术指南</a:t>
            </a:r>
          </a:p>
        </p:txBody>
      </p:sp>
      <p:grpSp>
        <p:nvGrpSpPr>
          <p:cNvPr id="19" name="组合 18"/>
          <p:cNvGrpSpPr/>
          <p:nvPr/>
        </p:nvGrpSpPr>
        <p:grpSpPr>
          <a:xfrm>
            <a:off x="1962557" y="3405702"/>
            <a:ext cx="843427" cy="443226"/>
            <a:chOff x="666810" y="2586037"/>
            <a:chExt cx="468000" cy="245937"/>
          </a:xfrm>
          <a:solidFill>
            <a:schemeClr val="bg1">
              <a:lumMod val="65000"/>
            </a:schemeClr>
          </a:solidFill>
        </p:grpSpPr>
        <p:sp>
          <p:nvSpPr>
            <p:cNvPr id="20"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1" name="文本框 20"/>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4</a:t>
              </a:r>
            </a:p>
          </p:txBody>
        </p:sp>
      </p:grpSp>
      <p:cxnSp>
        <p:nvCxnSpPr>
          <p:cNvPr id="22" name="直接连接符 21"/>
          <p:cNvCxnSpPr/>
          <p:nvPr/>
        </p:nvCxnSpPr>
        <p:spPr>
          <a:xfrm>
            <a:off x="2655055" y="381336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64642" y="339897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Times New Roman" panose="02020603050405020304" pitchFamily="18" charset="0"/>
                <a:ea typeface="新宋体" panose="02010609030101010101" charset="-122"/>
                <a:cs typeface="Times New Roman" panose="02020603050405020304" pitchFamily="18" charset="0"/>
                <a:sym typeface="+mn-ea"/>
              </a:rPr>
              <a:t>移动机器人</a:t>
            </a:r>
            <a:r>
              <a:rPr lang="zh-CN" altLang="en-US" dirty="0">
                <a:solidFill>
                  <a:schemeClr val="bg1">
                    <a:lumMod val="65000"/>
                  </a:schemeClr>
                </a:solidFill>
                <a:latin typeface="Times New Roman" panose="02020603050405020304" pitchFamily="18" charset="0"/>
                <a:cs typeface="Times New Roman" panose="02020603050405020304" pitchFamily="18" charset="0"/>
              </a:rPr>
              <a:t>仿真环境配置</a:t>
            </a:r>
          </a:p>
        </p:txBody>
      </p:sp>
      <p:grpSp>
        <p:nvGrpSpPr>
          <p:cNvPr id="25" name="组合 24"/>
          <p:cNvGrpSpPr/>
          <p:nvPr/>
        </p:nvGrpSpPr>
        <p:grpSpPr>
          <a:xfrm>
            <a:off x="1981607" y="4029272"/>
            <a:ext cx="843427" cy="443226"/>
            <a:chOff x="666810" y="2586037"/>
            <a:chExt cx="468000" cy="245937"/>
          </a:xfrm>
          <a:solidFill>
            <a:schemeClr val="bg1">
              <a:lumMod val="65000"/>
            </a:schemeClr>
          </a:solidFill>
        </p:grpSpPr>
        <p:sp>
          <p:nvSpPr>
            <p:cNvPr id="26"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grpFill/>
            <a:ln>
              <a:noFill/>
            </a:ln>
          </p:spPr>
          <p:txBody>
            <a:bodyPr vert="horz" wrap="square" lIns="91440" tIns="45720" rIns="91440" bIns="45720" numCol="1" anchor="ctr" anchorCtr="0" compatLnSpc="1">
              <a:noAutofit/>
            </a:bodyPr>
            <a:lstStyle/>
            <a:p>
              <a:pPr algn="ctr"/>
              <a:endParaRPr lang="zh-CN" altLang="en-US" sz="3200" b="1"/>
            </a:p>
          </p:txBody>
        </p:sp>
        <p:sp>
          <p:nvSpPr>
            <p:cNvPr id="27" name="文本框 26"/>
            <p:cNvSpPr txBox="1"/>
            <p:nvPr/>
          </p:nvSpPr>
          <p:spPr>
            <a:xfrm>
              <a:off x="794494" y="2586037"/>
              <a:ext cx="212633" cy="245937"/>
            </a:xfrm>
            <a:prstGeom prst="rect">
              <a:avLst/>
            </a:prstGeom>
            <a:grpFill/>
          </p:spPr>
          <p:txBody>
            <a:bodyPr wrap="none" rtlCol="0" anchor="ctr">
              <a:noAutofit/>
            </a:bodyPr>
            <a:lstStyle/>
            <a:p>
              <a:pPr algn="ctr"/>
              <a:r>
                <a:rPr lang="en-US" b="1" dirty="0">
                  <a:solidFill>
                    <a:schemeClr val="bg1"/>
                  </a:solidFill>
                  <a:latin typeface="微软雅黑" panose="020B0503020204020204" pitchFamily="34" charset="-122"/>
                  <a:ea typeface="微软雅黑" panose="020B0503020204020204" pitchFamily="34" charset="-122"/>
                </a:rPr>
                <a:t>5</a:t>
              </a:r>
            </a:p>
          </p:txBody>
        </p:sp>
      </p:grpSp>
      <p:cxnSp>
        <p:nvCxnSpPr>
          <p:cNvPr id="28" name="直接连接符 27"/>
          <p:cNvCxnSpPr/>
          <p:nvPr/>
        </p:nvCxnSpPr>
        <p:spPr>
          <a:xfrm>
            <a:off x="2674105" y="4436937"/>
            <a:ext cx="450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883692" y="4022544"/>
            <a:ext cx="4009923" cy="460375"/>
          </a:xfrm>
          <a:prstGeom prst="rect">
            <a:avLst/>
          </a:prstGeom>
          <a:noFill/>
        </p:spPr>
        <p:txBody>
          <a:bodyPr wrap="square" rtlCol="0">
            <a:spAutoFit/>
          </a:bodyPr>
          <a:lstStyle>
            <a:defPPr>
              <a:defRPr lang="zh-CN"/>
            </a:defPPr>
            <a:lvl1pPr>
              <a:defRPr sz="2400"/>
            </a:lvl1pPr>
          </a:lstStyle>
          <a:p>
            <a:r>
              <a:rPr lang="zh-CN" altLang="en-US" dirty="0">
                <a:solidFill>
                  <a:schemeClr val="bg1">
                    <a:lumMod val="65000"/>
                  </a:schemeClr>
                </a:solidFill>
                <a:latin typeface="新宋体" panose="02010609030101010101" charset="-122"/>
                <a:ea typeface="新宋体" panose="02010609030101010101" charset="-122"/>
                <a:cs typeface="Times New Roman" panose="02020603050405020304" pitchFamily="18" charset="0"/>
              </a:rPr>
              <a:t>常见问题</a:t>
            </a:r>
          </a:p>
        </p:txBody>
      </p:sp>
    </p:spTree>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640,&quot;width&quot;:1107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e0732bd-fdb0-434c-b8b0-1657af823fb3}"/>
  <p:tag name="TABLE_ENDDRAG_ORIGIN_RECT" val="672*231"/>
  <p:tag name="TABLE_ENDDRAG_RECT" val="26*149*672*231"/>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2083</Words>
  <Application>Microsoft Office PowerPoint</Application>
  <PresentationFormat>全屏显示(4:3)</PresentationFormat>
  <Paragraphs>193</Paragraphs>
  <Slides>21</Slides>
  <Notes>15</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等线</vt:lpstr>
      <vt:lpstr>等线 Light</vt:lpstr>
      <vt:lpstr>华文新魏</vt:lpstr>
      <vt:lpstr>宋体</vt:lpstr>
      <vt:lpstr>微软雅黑</vt:lpstr>
      <vt:lpstr>新宋体</vt:lpstr>
      <vt:lpstr>Arial</vt:lpstr>
      <vt:lpstr>Calibri</vt:lpstr>
      <vt:lpstr>Tahoma</vt:lpstr>
      <vt:lpstr>Times New Roman</vt:lpstr>
      <vt:lpstr>Wingdings</vt:lpstr>
      <vt:lpstr>2016-VI主题-蓝</vt:lpstr>
      <vt:lpstr>移动机器人仿真</vt:lpstr>
      <vt:lpstr>Contents</vt:lpstr>
      <vt:lpstr>Contents</vt:lpstr>
      <vt:lpstr>一、实现目标</vt:lpstr>
      <vt:lpstr>Contents</vt:lpstr>
      <vt:lpstr>二、导航与定位概述</vt:lpstr>
      <vt:lpstr>二、导航与定位概述</vt:lpstr>
      <vt:lpstr>二、导航与定位概述</vt:lpstr>
      <vt:lpstr>Contents</vt:lpstr>
      <vt:lpstr>三、简明技术指南（move_base）</vt:lpstr>
      <vt:lpstr>三、简明技术指南（move_base）</vt:lpstr>
      <vt:lpstr>三、简明技术指南（move_base）</vt:lpstr>
      <vt:lpstr>三、简明技术指南（acml）</vt:lpstr>
      <vt:lpstr>Contents</vt:lpstr>
      <vt:lpstr>四、移动机器人仿真环境配置</vt:lpstr>
      <vt:lpstr>四、移动机器人仿真环境配置</vt:lpstr>
      <vt:lpstr>四、移动机器人仿真环境配置</vt:lpstr>
      <vt:lpstr>五、任意起点终点运动演示</vt:lpstr>
      <vt:lpstr>五、参考起点终点运动演示</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朱晓涵</cp:lastModifiedBy>
  <cp:revision>649</cp:revision>
  <dcterms:created xsi:type="dcterms:W3CDTF">2016-04-20T02:59:00Z</dcterms:created>
  <dcterms:modified xsi:type="dcterms:W3CDTF">2024-03-30T14:56:13Z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0x01010028A6F7A2FC7B864AA7054DA4493DED5C</vt:lpwstr>
  </property>
  <property fmtid="{D5CDD505-2E9C-101B-9397-08002B2CF9AE}" pid="3" name="KSOProductBuildVer">
    <vt:lpwstr>2052-11.1.0.10314</vt:lpwstr>
  </property>
</Properties>
</file>